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5"/>
  </p:notesMasterIdLst>
  <p:handoutMasterIdLst>
    <p:handoutMasterId r:id="rId36"/>
  </p:handoutMasterIdLst>
  <p:sldIdLst>
    <p:sldId id="286" r:id="rId5"/>
    <p:sldId id="297" r:id="rId6"/>
    <p:sldId id="301" r:id="rId7"/>
    <p:sldId id="288" r:id="rId8"/>
    <p:sldId id="299" r:id="rId9"/>
    <p:sldId id="334" r:id="rId10"/>
    <p:sldId id="303" r:id="rId11"/>
    <p:sldId id="345" r:id="rId12"/>
    <p:sldId id="346" r:id="rId13"/>
    <p:sldId id="352" r:id="rId14"/>
    <p:sldId id="353" r:id="rId15"/>
    <p:sldId id="354" r:id="rId16"/>
    <p:sldId id="355" r:id="rId17"/>
    <p:sldId id="368" r:id="rId18"/>
    <p:sldId id="367" r:id="rId19"/>
    <p:sldId id="356" r:id="rId20"/>
    <p:sldId id="357" r:id="rId21"/>
    <p:sldId id="361" r:id="rId22"/>
    <p:sldId id="362" r:id="rId23"/>
    <p:sldId id="363" r:id="rId24"/>
    <p:sldId id="364" r:id="rId25"/>
    <p:sldId id="366" r:id="rId26"/>
    <p:sldId id="369" r:id="rId27"/>
    <p:sldId id="331" r:id="rId28"/>
    <p:sldId id="315" r:id="rId29"/>
    <p:sldId id="333" r:id="rId30"/>
    <p:sldId id="319" r:id="rId31"/>
    <p:sldId id="316" r:id="rId32"/>
    <p:sldId id="320" r:id="rId33"/>
    <p:sldId id="321" r:id="rId3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4269">
          <p15:clr>
            <a:srgbClr val="A4A3A4"/>
          </p15:clr>
        </p15:guide>
        <p15:guide id="4" orient="horz" pos="2863">
          <p15:clr>
            <a:srgbClr val="A4A3A4"/>
          </p15:clr>
        </p15:guide>
        <p15:guide id="5" orient="horz" pos="4110">
          <p15:clr>
            <a:srgbClr val="A4A3A4"/>
          </p15:clr>
        </p15:guide>
        <p15:guide id="6" orient="horz" pos="958">
          <p15:clr>
            <a:srgbClr val="A4A3A4"/>
          </p15:clr>
        </p15:guide>
        <p15:guide id="7" orient="horz" pos="1049">
          <p15:clr>
            <a:srgbClr val="A4A3A4"/>
          </p15:clr>
        </p15:guide>
        <p15:guide id="8" orient="horz" pos="3929">
          <p15:clr>
            <a:srgbClr val="A4A3A4"/>
          </p15:clr>
        </p15:guide>
        <p15:guide id="9" pos="7106">
          <p15:clr>
            <a:srgbClr val="A4A3A4"/>
          </p15:clr>
        </p15:guide>
        <p15:guide id="10" pos="574">
          <p15:clr>
            <a:srgbClr val="A4A3A4"/>
          </p15:clr>
        </p15:guide>
        <p15:guide id="11" pos="7242">
          <p15:clr>
            <a:srgbClr val="A4A3A4"/>
          </p15:clr>
        </p15:guide>
        <p15:guide id="12" pos="438">
          <p15:clr>
            <a:srgbClr val="A4A3A4"/>
          </p15:clr>
        </p15:guide>
        <p15:guide id="13" pos="3931">
          <p15:clr>
            <a:srgbClr val="A4A3A4"/>
          </p15:clr>
        </p15:guide>
        <p15:guide id="14" pos="3749">
          <p15:clr>
            <a:srgbClr val="A4A3A4"/>
          </p15:clr>
        </p15:guide>
        <p15:guide id="15" pos="4044">
          <p15:clr>
            <a:srgbClr val="A4A3A4"/>
          </p15:clr>
        </p15:guide>
        <p15:guide id="16" pos="4226">
          <p15:clr>
            <a:srgbClr val="A4A3A4"/>
          </p15:clr>
        </p15:guide>
        <p15:guide id="17" orient="horz" pos="2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FFB"/>
    <a:srgbClr val="0092D5"/>
    <a:srgbClr val="3333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F67A3B-9580-491F-ACA8-01349EC0273E}" v="31" dt="2020-02-14T10:49:09.9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69" autoAdjust="0"/>
    <p:restoredTop sz="89528" autoAdjust="0"/>
  </p:normalViewPr>
  <p:slideViewPr>
    <p:cSldViewPr snapToObjects="1">
      <p:cViewPr varScale="1">
        <p:scale>
          <a:sx n="102" d="100"/>
          <a:sy n="102" d="100"/>
        </p:scale>
        <p:origin x="726" y="102"/>
      </p:cViewPr>
      <p:guideLst>
        <p:guide orient="horz" pos="2160"/>
        <p:guide pos="3840"/>
        <p:guide orient="horz" pos="4269"/>
        <p:guide orient="horz" pos="2863"/>
        <p:guide orient="horz" pos="4110"/>
        <p:guide orient="horz" pos="958"/>
        <p:guide orient="horz" pos="1049"/>
        <p:guide orient="horz" pos="3929"/>
        <p:guide pos="7106"/>
        <p:guide pos="574"/>
        <p:guide pos="7242"/>
        <p:guide pos="438"/>
        <p:guide pos="3931"/>
        <p:guide pos="3749"/>
        <p:guide pos="4044"/>
        <p:guide pos="4226"/>
        <p:guide orient="horz" pos="2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168"/>
    </p:cViewPr>
  </p:sorterViewPr>
  <p:notesViewPr>
    <p:cSldViewPr snapToObjects="1">
      <p:cViewPr varScale="1">
        <p:scale>
          <a:sx n="74" d="100"/>
          <a:sy n="74" d="100"/>
        </p:scale>
        <p:origin x="286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DBE1A4-E1A0-4244-91F9-677C8B22C7F8}"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sv-SE"/>
        </a:p>
      </dgm:t>
    </dgm:pt>
    <dgm:pt modelId="{526403A7-ACBA-4E73-ACB7-9168DDE8B901}">
      <dgm:prSet phldrT="[Text]"/>
      <dgm:spPr/>
      <dgm:t>
        <a:bodyPr/>
        <a:lstStyle/>
        <a:p>
          <a:endParaRPr lang="sv-SE" dirty="0"/>
        </a:p>
      </dgm:t>
    </dgm:pt>
    <dgm:pt modelId="{884DC1EC-2E13-49EC-8428-0007F44445E0}" type="sibTrans" cxnId="{AA3EAF17-72DA-4E91-A4D4-BB989750C827}">
      <dgm:prSet/>
      <dgm:spPr/>
      <dgm:t>
        <a:bodyPr/>
        <a:lstStyle/>
        <a:p>
          <a:endParaRPr lang="sv-SE"/>
        </a:p>
      </dgm:t>
    </dgm:pt>
    <dgm:pt modelId="{73E104F8-DF19-4DA9-BF2F-B236AE96B1AA}" type="parTrans" cxnId="{AA3EAF17-72DA-4E91-A4D4-BB989750C827}">
      <dgm:prSet/>
      <dgm:spPr/>
      <dgm:t>
        <a:bodyPr/>
        <a:lstStyle/>
        <a:p>
          <a:endParaRPr lang="sv-SE"/>
        </a:p>
      </dgm:t>
    </dgm:pt>
    <dgm:pt modelId="{AD6BBF91-9ED6-4E46-A29E-7E50C12578A0}" type="pres">
      <dgm:prSet presAssocID="{3CDBE1A4-E1A0-4244-91F9-677C8B22C7F8}" presName="compositeShape" presStyleCnt="0">
        <dgm:presLayoutVars>
          <dgm:chMax val="2"/>
          <dgm:dir/>
          <dgm:resizeHandles val="exact"/>
        </dgm:presLayoutVars>
      </dgm:prSet>
      <dgm:spPr/>
    </dgm:pt>
    <dgm:pt modelId="{16F4C900-5005-4E13-9BF8-84F7D90236FB}" type="pres">
      <dgm:prSet presAssocID="{526403A7-ACBA-4E73-ACB7-9168DDE8B901}" presName="upArrow" presStyleLbl="node1" presStyleIdx="0" presStyleCnt="1" custAng="7500000" custScaleX="17888" custScaleY="25615" custLinFactX="12010" custLinFactNeighborX="100000" custLinFactNeighborY="32539"/>
      <dgm:spPr>
        <a:solidFill>
          <a:srgbClr val="FFC000"/>
        </a:solidFill>
      </dgm:spPr>
    </dgm:pt>
    <dgm:pt modelId="{D355E2B3-2CFF-4923-A5B6-4EA0E7AF55F2}" type="pres">
      <dgm:prSet presAssocID="{526403A7-ACBA-4E73-ACB7-9168DDE8B901}" presName="upArrowText" presStyleLbl="revTx" presStyleIdx="0" presStyleCnt="1">
        <dgm:presLayoutVars>
          <dgm:chMax val="0"/>
          <dgm:bulletEnabled val="1"/>
        </dgm:presLayoutVars>
      </dgm:prSet>
      <dgm:spPr/>
    </dgm:pt>
  </dgm:ptLst>
  <dgm:cxnLst>
    <dgm:cxn modelId="{FE3C8D08-D959-4695-9547-A5EA92A97514}" type="presOf" srcId="{526403A7-ACBA-4E73-ACB7-9168DDE8B901}" destId="{D355E2B3-2CFF-4923-A5B6-4EA0E7AF55F2}" srcOrd="0" destOrd="0" presId="urn:microsoft.com/office/officeart/2005/8/layout/arrow4"/>
    <dgm:cxn modelId="{AA3EAF17-72DA-4E91-A4D4-BB989750C827}" srcId="{3CDBE1A4-E1A0-4244-91F9-677C8B22C7F8}" destId="{526403A7-ACBA-4E73-ACB7-9168DDE8B901}" srcOrd="0" destOrd="0" parTransId="{73E104F8-DF19-4DA9-BF2F-B236AE96B1AA}" sibTransId="{884DC1EC-2E13-49EC-8428-0007F44445E0}"/>
    <dgm:cxn modelId="{0B22A058-F175-4521-B134-4B109027C7A4}" type="presOf" srcId="{3CDBE1A4-E1A0-4244-91F9-677C8B22C7F8}" destId="{AD6BBF91-9ED6-4E46-A29E-7E50C12578A0}" srcOrd="0" destOrd="0" presId="urn:microsoft.com/office/officeart/2005/8/layout/arrow4"/>
    <dgm:cxn modelId="{CA886333-A4E7-4A53-AE0D-37516716D9F4}" type="presParOf" srcId="{AD6BBF91-9ED6-4E46-A29E-7E50C12578A0}" destId="{16F4C900-5005-4E13-9BF8-84F7D90236FB}" srcOrd="0" destOrd="0" presId="urn:microsoft.com/office/officeart/2005/8/layout/arrow4"/>
    <dgm:cxn modelId="{67C9D5B5-DC46-41E8-9D23-8B63DB655A27}" type="presParOf" srcId="{AD6BBF91-9ED6-4E46-A29E-7E50C12578A0}" destId="{D355E2B3-2CFF-4923-A5B6-4EA0E7AF55F2}" srcOrd="1" destOrd="0" presId="urn:microsoft.com/office/officeart/2005/8/layout/arrow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4C900-5005-4E13-9BF8-84F7D90236FB}">
      <dsp:nvSpPr>
        <dsp:cNvPr id="0" name=""/>
        <dsp:cNvSpPr/>
      </dsp:nvSpPr>
      <dsp:spPr>
        <a:xfrm rot="7500000">
          <a:off x="4058775" y="3615016"/>
          <a:ext cx="491544" cy="1327931"/>
        </a:xfrm>
        <a:prstGeom prst="upArrow">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55E2B3-2CFF-4923-A5B6-4EA0E7AF55F2}">
      <dsp:nvSpPr>
        <dsp:cNvPr id="0" name=""/>
        <dsp:cNvSpPr/>
      </dsp:nvSpPr>
      <dsp:spPr>
        <a:xfrm>
          <a:off x="2683012" y="0"/>
          <a:ext cx="4663102" cy="5184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0" rIns="462280" bIns="462280" numCol="1" spcCol="1270" anchor="ctr" anchorCtr="0">
          <a:noAutofit/>
        </a:bodyPr>
        <a:lstStyle/>
        <a:p>
          <a:pPr marL="0" lvl="0" indent="0" algn="l" defTabSz="2889250">
            <a:lnSpc>
              <a:spcPct val="90000"/>
            </a:lnSpc>
            <a:spcBef>
              <a:spcPct val="0"/>
            </a:spcBef>
            <a:spcAft>
              <a:spcPct val="35000"/>
            </a:spcAft>
            <a:buNone/>
          </a:pPr>
          <a:endParaRPr lang="sv-SE" sz="6500" kern="1200" dirty="0"/>
        </a:p>
      </dsp:txBody>
      <dsp:txXfrm>
        <a:off x="2683012" y="0"/>
        <a:ext cx="4663102" cy="5184194"/>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2F4BD1E-A76B-47AC-B4CC-7AB1C1786477}" type="datetimeFigureOut">
              <a:rPr lang="sv-SE" smtClean="0"/>
              <a:t>2020-02-27</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E2BE14-6653-4E0A-82BA-8FEEB92731BD}" type="slidenum">
              <a:rPr lang="sv-SE" smtClean="0"/>
              <a:t>‹#›</a:t>
            </a:fld>
            <a:endParaRPr lang="sv-SE"/>
          </a:p>
        </p:txBody>
      </p:sp>
    </p:spTree>
    <p:extLst>
      <p:ext uri="{BB962C8B-B14F-4D97-AF65-F5344CB8AC3E}">
        <p14:creationId xmlns:p14="http://schemas.microsoft.com/office/powerpoint/2010/main" val="3366608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9B807E-9067-40B5-85A8-59874A5FEA7A}" type="datetimeFigureOut">
              <a:rPr lang="sv-SE" smtClean="0"/>
              <a:t>2020-02-27</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B6A250-C66A-4877-B36C-E754F644BE74}" type="slidenum">
              <a:rPr lang="sv-SE" smtClean="0"/>
              <a:t>‹#›</a:t>
            </a:fld>
            <a:endParaRPr lang="sv-SE"/>
          </a:p>
        </p:txBody>
      </p:sp>
    </p:spTree>
    <p:extLst>
      <p:ext uri="{BB962C8B-B14F-4D97-AF65-F5344CB8AC3E}">
        <p14:creationId xmlns:p14="http://schemas.microsoft.com/office/powerpoint/2010/main" val="802846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Platshållare för bildobjekt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4915"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v-SE" altLang="sv-SE" dirty="0">
              <a:latin typeface="Arial" charset="0"/>
            </a:endParaRPr>
          </a:p>
        </p:txBody>
      </p:sp>
      <p:sp>
        <p:nvSpPr>
          <p:cNvPr id="294916"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100">
                <a:solidFill>
                  <a:schemeClr val="tx1"/>
                </a:solidFill>
                <a:latin typeface="Calibri" pitchFamily="34" charset="0"/>
              </a:defRPr>
            </a:lvl1pPr>
            <a:lvl2pPr marL="685817" indent="-263776" eaLnBrk="0" hangingPunct="0">
              <a:spcBef>
                <a:spcPct val="30000"/>
              </a:spcBef>
              <a:defRPr sz="1100">
                <a:solidFill>
                  <a:schemeClr val="tx1"/>
                </a:solidFill>
                <a:latin typeface="Calibri" pitchFamily="34" charset="0"/>
              </a:defRPr>
            </a:lvl2pPr>
            <a:lvl3pPr marL="1055103" indent="-211021" eaLnBrk="0" hangingPunct="0">
              <a:spcBef>
                <a:spcPct val="30000"/>
              </a:spcBef>
              <a:defRPr sz="1100">
                <a:solidFill>
                  <a:schemeClr val="tx1"/>
                </a:solidFill>
                <a:latin typeface="Calibri" pitchFamily="34" charset="0"/>
              </a:defRPr>
            </a:lvl3pPr>
            <a:lvl4pPr marL="1477145" indent="-211021" eaLnBrk="0" hangingPunct="0">
              <a:spcBef>
                <a:spcPct val="30000"/>
              </a:spcBef>
              <a:defRPr sz="1100">
                <a:solidFill>
                  <a:schemeClr val="tx1"/>
                </a:solidFill>
                <a:latin typeface="Calibri" pitchFamily="34" charset="0"/>
              </a:defRPr>
            </a:lvl4pPr>
            <a:lvl5pPr marL="1899186" indent="-211021" eaLnBrk="0" hangingPunct="0">
              <a:spcBef>
                <a:spcPct val="30000"/>
              </a:spcBef>
              <a:defRPr sz="1100">
                <a:solidFill>
                  <a:schemeClr val="tx1"/>
                </a:solidFill>
                <a:latin typeface="Calibri" pitchFamily="34" charset="0"/>
              </a:defRPr>
            </a:lvl5pPr>
            <a:lvl6pPr marL="2321227" indent="-211021" defTabSz="422041" eaLnBrk="0" fontAlgn="base" hangingPunct="0">
              <a:spcBef>
                <a:spcPct val="30000"/>
              </a:spcBef>
              <a:spcAft>
                <a:spcPct val="0"/>
              </a:spcAft>
              <a:defRPr sz="1100">
                <a:solidFill>
                  <a:schemeClr val="tx1"/>
                </a:solidFill>
                <a:latin typeface="Calibri" pitchFamily="34" charset="0"/>
              </a:defRPr>
            </a:lvl6pPr>
            <a:lvl7pPr marL="2743269" indent="-211021" defTabSz="422041" eaLnBrk="0" fontAlgn="base" hangingPunct="0">
              <a:spcBef>
                <a:spcPct val="30000"/>
              </a:spcBef>
              <a:spcAft>
                <a:spcPct val="0"/>
              </a:spcAft>
              <a:defRPr sz="1100">
                <a:solidFill>
                  <a:schemeClr val="tx1"/>
                </a:solidFill>
                <a:latin typeface="Calibri" pitchFamily="34" charset="0"/>
              </a:defRPr>
            </a:lvl7pPr>
            <a:lvl8pPr marL="3165310" indent="-211021" defTabSz="422041" eaLnBrk="0" fontAlgn="base" hangingPunct="0">
              <a:spcBef>
                <a:spcPct val="30000"/>
              </a:spcBef>
              <a:spcAft>
                <a:spcPct val="0"/>
              </a:spcAft>
              <a:defRPr sz="1100">
                <a:solidFill>
                  <a:schemeClr val="tx1"/>
                </a:solidFill>
                <a:latin typeface="Calibri" pitchFamily="34" charset="0"/>
              </a:defRPr>
            </a:lvl8pPr>
            <a:lvl9pPr marL="3587351" indent="-211021" defTabSz="422041" eaLnBrk="0" fontAlgn="base" hangingPunct="0">
              <a:spcBef>
                <a:spcPct val="30000"/>
              </a:spcBef>
              <a:spcAft>
                <a:spcPct val="0"/>
              </a:spcAft>
              <a:defRPr sz="1100">
                <a:solidFill>
                  <a:schemeClr val="tx1"/>
                </a:solidFill>
                <a:latin typeface="Calibri" pitchFamily="34" charset="0"/>
              </a:defRPr>
            </a:lvl9pPr>
          </a:lstStyle>
          <a:p>
            <a:pPr eaLnBrk="1" hangingPunct="1">
              <a:spcBef>
                <a:spcPct val="0"/>
              </a:spcBef>
            </a:pPr>
            <a:fld id="{36415B6A-D086-4C7F-8E4C-BFD2A944CACD}" type="slidenum">
              <a:rPr lang="sv-SE" altLang="sv-SE" sz="1200">
                <a:solidFill>
                  <a:srgbClr val="000000"/>
                </a:solidFill>
                <a:latin typeface="Arial" charset="0"/>
              </a:rPr>
              <a:pPr eaLnBrk="1" hangingPunct="1">
                <a:spcBef>
                  <a:spcPct val="0"/>
                </a:spcBef>
              </a:pPr>
              <a:t>2</a:t>
            </a:fld>
            <a:endParaRPr lang="sv-SE" altLang="sv-SE" sz="1200">
              <a:solidFill>
                <a:srgbClr val="000000"/>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Platshållare för bildobjekt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4915"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dirty="0">
                <a:latin typeface="Arial" charset="0"/>
              </a:rPr>
              <a:t>De röda pilarna är ständiga inflöden till vattnets </a:t>
            </a:r>
            <a:r>
              <a:rPr lang="sv-SE" altLang="sv-SE" dirty="0">
                <a:solidFill>
                  <a:srgbClr val="FF0000"/>
                </a:solidFill>
                <a:latin typeface="Arial" charset="0"/>
              </a:rPr>
              <a:t>och näringsämnenas </a:t>
            </a:r>
            <a:r>
              <a:rPr lang="sv-SE" altLang="sv-SE" dirty="0">
                <a:latin typeface="Arial" charset="0"/>
              </a:rPr>
              <a:t>kretslopp av oönskade ämnen (svårnedbrytbara,</a:t>
            </a:r>
            <a:r>
              <a:rPr lang="sv-SE" altLang="sv-SE" baseline="0" dirty="0">
                <a:latin typeface="Arial" charset="0"/>
              </a:rPr>
              <a:t> bioackumulerbara, toxiska). </a:t>
            </a:r>
          </a:p>
          <a:p>
            <a:pPr eaLnBrk="1" hangingPunct="1">
              <a:spcBef>
                <a:spcPct val="0"/>
              </a:spcBef>
            </a:pPr>
            <a:endParaRPr lang="sv-SE" altLang="sv-SE" baseline="0" dirty="0">
              <a:latin typeface="Arial" charset="0"/>
            </a:endParaRPr>
          </a:p>
          <a:p>
            <a:pPr eaLnBrk="1" hangingPunct="1">
              <a:spcBef>
                <a:spcPct val="0"/>
              </a:spcBef>
            </a:pPr>
            <a:r>
              <a:rPr lang="sv-SE" altLang="sv-SE" b="1" baseline="0" dirty="0">
                <a:latin typeface="Arial" charset="0"/>
              </a:rPr>
              <a:t>Kraven på vad som är tillåtet i inflödet hänger inte med de allt ökande kraven på vad som får finnas i vattnen och i kretsloppen</a:t>
            </a:r>
          </a:p>
          <a:p>
            <a:pPr eaLnBrk="1" hangingPunct="1">
              <a:spcBef>
                <a:spcPct val="0"/>
              </a:spcBef>
            </a:pPr>
            <a:endParaRPr lang="sv-SE" altLang="sv-SE" baseline="0" dirty="0">
              <a:latin typeface="Arial" charset="0"/>
            </a:endParaRPr>
          </a:p>
          <a:p>
            <a:pPr eaLnBrk="1" hangingPunct="1">
              <a:spcBef>
                <a:spcPct val="0"/>
              </a:spcBef>
            </a:pPr>
            <a:r>
              <a:rPr lang="sv-SE" altLang="sv-SE" dirty="0">
                <a:latin typeface="Arial" charset="0"/>
              </a:rPr>
              <a:t>Renare avloppsvatten till reningsverken är en förutsättning för ett hållbart samhälle. Med renare avloppsvatten får vi renare sjöar, vattendrag och hav – och bättre möjligheter till kretslopp</a:t>
            </a:r>
          </a:p>
        </p:txBody>
      </p:sp>
      <p:sp>
        <p:nvSpPr>
          <p:cNvPr id="294916"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100">
                <a:solidFill>
                  <a:schemeClr val="tx1"/>
                </a:solidFill>
                <a:latin typeface="Calibri" pitchFamily="34" charset="0"/>
              </a:defRPr>
            </a:lvl1pPr>
            <a:lvl2pPr marL="685817" indent="-263776" eaLnBrk="0" hangingPunct="0">
              <a:spcBef>
                <a:spcPct val="30000"/>
              </a:spcBef>
              <a:defRPr sz="1100">
                <a:solidFill>
                  <a:schemeClr val="tx1"/>
                </a:solidFill>
                <a:latin typeface="Calibri" pitchFamily="34" charset="0"/>
              </a:defRPr>
            </a:lvl2pPr>
            <a:lvl3pPr marL="1055103" indent="-211021" eaLnBrk="0" hangingPunct="0">
              <a:spcBef>
                <a:spcPct val="30000"/>
              </a:spcBef>
              <a:defRPr sz="1100">
                <a:solidFill>
                  <a:schemeClr val="tx1"/>
                </a:solidFill>
                <a:latin typeface="Calibri" pitchFamily="34" charset="0"/>
              </a:defRPr>
            </a:lvl3pPr>
            <a:lvl4pPr marL="1477145" indent="-211021" eaLnBrk="0" hangingPunct="0">
              <a:spcBef>
                <a:spcPct val="30000"/>
              </a:spcBef>
              <a:defRPr sz="1100">
                <a:solidFill>
                  <a:schemeClr val="tx1"/>
                </a:solidFill>
                <a:latin typeface="Calibri" pitchFamily="34" charset="0"/>
              </a:defRPr>
            </a:lvl4pPr>
            <a:lvl5pPr marL="1899186" indent="-211021" eaLnBrk="0" hangingPunct="0">
              <a:spcBef>
                <a:spcPct val="30000"/>
              </a:spcBef>
              <a:defRPr sz="1100">
                <a:solidFill>
                  <a:schemeClr val="tx1"/>
                </a:solidFill>
                <a:latin typeface="Calibri" pitchFamily="34" charset="0"/>
              </a:defRPr>
            </a:lvl5pPr>
            <a:lvl6pPr marL="2321227" indent="-211021" defTabSz="422041" eaLnBrk="0" fontAlgn="base" hangingPunct="0">
              <a:spcBef>
                <a:spcPct val="30000"/>
              </a:spcBef>
              <a:spcAft>
                <a:spcPct val="0"/>
              </a:spcAft>
              <a:defRPr sz="1100">
                <a:solidFill>
                  <a:schemeClr val="tx1"/>
                </a:solidFill>
                <a:latin typeface="Calibri" pitchFamily="34" charset="0"/>
              </a:defRPr>
            </a:lvl6pPr>
            <a:lvl7pPr marL="2743269" indent="-211021" defTabSz="422041" eaLnBrk="0" fontAlgn="base" hangingPunct="0">
              <a:spcBef>
                <a:spcPct val="30000"/>
              </a:spcBef>
              <a:spcAft>
                <a:spcPct val="0"/>
              </a:spcAft>
              <a:defRPr sz="1100">
                <a:solidFill>
                  <a:schemeClr val="tx1"/>
                </a:solidFill>
                <a:latin typeface="Calibri" pitchFamily="34" charset="0"/>
              </a:defRPr>
            </a:lvl7pPr>
            <a:lvl8pPr marL="3165310" indent="-211021" defTabSz="422041" eaLnBrk="0" fontAlgn="base" hangingPunct="0">
              <a:spcBef>
                <a:spcPct val="30000"/>
              </a:spcBef>
              <a:spcAft>
                <a:spcPct val="0"/>
              </a:spcAft>
              <a:defRPr sz="1100">
                <a:solidFill>
                  <a:schemeClr val="tx1"/>
                </a:solidFill>
                <a:latin typeface="Calibri" pitchFamily="34" charset="0"/>
              </a:defRPr>
            </a:lvl8pPr>
            <a:lvl9pPr marL="3587351" indent="-211021" defTabSz="422041" eaLnBrk="0" fontAlgn="base" hangingPunct="0">
              <a:spcBef>
                <a:spcPct val="30000"/>
              </a:spcBef>
              <a:spcAft>
                <a:spcPct val="0"/>
              </a:spcAft>
              <a:defRPr sz="1100">
                <a:solidFill>
                  <a:schemeClr val="tx1"/>
                </a:solidFill>
                <a:latin typeface="Calibri" pitchFamily="34" charset="0"/>
              </a:defRPr>
            </a:lvl9pPr>
          </a:lstStyle>
          <a:p>
            <a:pPr eaLnBrk="1" hangingPunct="1">
              <a:spcBef>
                <a:spcPct val="0"/>
              </a:spcBef>
            </a:pPr>
            <a:fld id="{36415B6A-D086-4C7F-8E4C-BFD2A944CACD}" type="slidenum">
              <a:rPr lang="sv-SE" altLang="sv-SE" sz="1200">
                <a:solidFill>
                  <a:srgbClr val="000000"/>
                </a:solidFill>
                <a:latin typeface="Arial" charset="0"/>
              </a:rPr>
              <a:pPr eaLnBrk="1" hangingPunct="1">
                <a:spcBef>
                  <a:spcPct val="0"/>
                </a:spcBef>
              </a:pPr>
              <a:t>3</a:t>
            </a:fld>
            <a:endParaRPr lang="sv-SE" altLang="sv-SE" sz="1200">
              <a:solidFill>
                <a:srgbClr val="000000"/>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Varför är kretslopp av fosfor viktigt?</a:t>
            </a:r>
          </a:p>
          <a:p>
            <a:r>
              <a:rPr lang="sv-SE" dirty="0"/>
              <a:t>- Alla levande organismer behöver fosfor</a:t>
            </a:r>
          </a:p>
          <a:p>
            <a:r>
              <a:rPr lang="sv-SE" dirty="0"/>
              <a:t>Fosfor är en begränsad resurs på jorden (200-300 år)</a:t>
            </a:r>
          </a:p>
          <a:p>
            <a:r>
              <a:rPr lang="sv-SE" dirty="0"/>
              <a:t>Brytning av fosfor medför miljöproblem samt nytt kadmium i omlopp</a:t>
            </a:r>
          </a:p>
          <a:p>
            <a:r>
              <a:rPr lang="sv-SE" dirty="0"/>
              <a:t>EU importerar mer än 90% av sin fosfor</a:t>
            </a:r>
          </a:p>
          <a:p>
            <a:r>
              <a:rPr lang="sv-SE" dirty="0"/>
              <a:t>(importen är från ex Västsahara, Ryssland, Syrien,)</a:t>
            </a:r>
          </a:p>
          <a:p>
            <a:endParaRPr lang="sv-SE" dirty="0"/>
          </a:p>
          <a:p>
            <a:r>
              <a:rPr lang="sv-SE" dirty="0"/>
              <a:t>EU har utsett fosfor till en kritisk råvara</a:t>
            </a:r>
          </a:p>
          <a:p>
            <a:r>
              <a:rPr lang="sv-SE" dirty="0"/>
              <a:t>Fosfor lyfts fram i EU:s arbete med den cirkulära ekonomin</a:t>
            </a:r>
          </a:p>
          <a:p>
            <a:endParaRPr lang="sv-SE" dirty="0"/>
          </a:p>
          <a:p>
            <a:endParaRPr lang="sv-SE" dirty="0"/>
          </a:p>
        </p:txBody>
      </p:sp>
      <p:sp>
        <p:nvSpPr>
          <p:cNvPr id="4" name="Platshållare för bildnummer 3"/>
          <p:cNvSpPr>
            <a:spLocks noGrp="1"/>
          </p:cNvSpPr>
          <p:nvPr>
            <p:ph type="sldNum" sz="quarter" idx="10"/>
          </p:nvPr>
        </p:nvSpPr>
        <p:spPr/>
        <p:txBody>
          <a:bodyPr/>
          <a:lstStyle/>
          <a:p>
            <a:fld id="{69B6A250-C66A-4877-B36C-E754F644BE74}" type="slidenum">
              <a:rPr lang="sv-SE" smtClean="0"/>
              <a:t>4</a:t>
            </a:fld>
            <a:endParaRPr lang="sv-SE"/>
          </a:p>
        </p:txBody>
      </p:sp>
    </p:spTree>
    <p:extLst>
      <p:ext uri="{BB962C8B-B14F-4D97-AF65-F5344CB8AC3E}">
        <p14:creationId xmlns:p14="http://schemas.microsoft.com/office/powerpoint/2010/main" val="4106863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Med slammet kan vi få tillbaka väldigt många makro- och mikronäringsämnen, dock bara 25% av N och knappt</a:t>
            </a:r>
            <a:r>
              <a:rPr lang="sv-SE" baseline="0" dirty="0"/>
              <a:t> något K</a:t>
            </a:r>
            <a:endParaRPr lang="sv-SE" dirty="0"/>
          </a:p>
        </p:txBody>
      </p:sp>
      <p:sp>
        <p:nvSpPr>
          <p:cNvPr id="4" name="Platshållare för bildnummer 3"/>
          <p:cNvSpPr>
            <a:spLocks noGrp="1"/>
          </p:cNvSpPr>
          <p:nvPr>
            <p:ph type="sldNum" sz="quarter" idx="10"/>
          </p:nvPr>
        </p:nvSpPr>
        <p:spPr/>
        <p:txBody>
          <a:bodyPr/>
          <a:lstStyle/>
          <a:p>
            <a:fld id="{69B6A250-C66A-4877-B36C-E754F644BE74}" type="slidenum">
              <a:rPr lang="sv-SE" smtClean="0"/>
              <a:t>5</a:t>
            </a:fld>
            <a:endParaRPr lang="sv-SE"/>
          </a:p>
        </p:txBody>
      </p:sp>
    </p:spTree>
    <p:extLst>
      <p:ext uri="{BB962C8B-B14F-4D97-AF65-F5344CB8AC3E}">
        <p14:creationId xmlns:p14="http://schemas.microsoft.com/office/powerpoint/2010/main" val="1459995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baseline="0" dirty="0"/>
          </a:p>
          <a:p>
            <a:endParaRPr lang="sv-SE" dirty="0"/>
          </a:p>
          <a:p>
            <a:r>
              <a:rPr lang="sv-SE" b="1" dirty="0"/>
              <a:t>Revaq knäckfrågor</a:t>
            </a:r>
          </a:p>
          <a:p>
            <a:endParaRPr lang="sv-SE" dirty="0"/>
          </a:p>
          <a:p>
            <a:r>
              <a:rPr lang="sv-SE" dirty="0"/>
              <a:t>Regeringens kommande beslut om ”Hållbar återföring av fosfor: etappmål + förordning</a:t>
            </a:r>
          </a:p>
          <a:p>
            <a:endParaRPr lang="sv-SE" dirty="0"/>
          </a:p>
          <a:p>
            <a:r>
              <a:rPr lang="sv-SE" dirty="0"/>
              <a:t>Kadmium – hur många kommer att klara ”balansmålet” år 2025 ?</a:t>
            </a:r>
          </a:p>
          <a:p>
            <a:endParaRPr lang="sv-SE" dirty="0"/>
          </a:p>
          <a:p>
            <a:r>
              <a:rPr lang="sv-SE" dirty="0"/>
              <a:t>Silver – svårt att klara uppsatta mål för 2020 </a:t>
            </a:r>
          </a:p>
          <a:p>
            <a:endParaRPr lang="sv-SE" dirty="0"/>
          </a:p>
        </p:txBody>
      </p:sp>
      <p:sp>
        <p:nvSpPr>
          <p:cNvPr id="4" name="Platshållare för bildnummer 3"/>
          <p:cNvSpPr>
            <a:spLocks noGrp="1"/>
          </p:cNvSpPr>
          <p:nvPr>
            <p:ph type="sldNum" sz="quarter" idx="10"/>
          </p:nvPr>
        </p:nvSpPr>
        <p:spPr/>
        <p:txBody>
          <a:bodyPr/>
          <a:lstStyle/>
          <a:p>
            <a:fld id="{DC3E4E24-7382-438E-A272-236716D8E2FF}" type="slidenum">
              <a:rPr lang="sv-SE" smtClean="0"/>
              <a:t>6</a:t>
            </a:fld>
            <a:endParaRPr lang="sv-SE"/>
          </a:p>
        </p:txBody>
      </p:sp>
    </p:spTree>
    <p:extLst>
      <p:ext uri="{BB962C8B-B14F-4D97-AF65-F5344CB8AC3E}">
        <p14:creationId xmlns:p14="http://schemas.microsoft.com/office/powerpoint/2010/main" val="1606718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sz="1200" dirty="0"/>
          </a:p>
        </p:txBody>
      </p:sp>
      <p:sp>
        <p:nvSpPr>
          <p:cNvPr id="4" name="Platshållare för bildnummer 3"/>
          <p:cNvSpPr>
            <a:spLocks noGrp="1"/>
          </p:cNvSpPr>
          <p:nvPr>
            <p:ph type="sldNum" sz="quarter" idx="10"/>
          </p:nvPr>
        </p:nvSpPr>
        <p:spPr/>
        <p:txBody>
          <a:bodyPr/>
          <a:lstStyle/>
          <a:p>
            <a:fld id="{EF0F9C5B-3BB0-44BD-AC85-1C9F766D2EB9}" type="slidenum">
              <a:rPr lang="sv-SE" smtClean="0"/>
              <a:t>7</a:t>
            </a:fld>
            <a:endParaRPr lang="sv-SE"/>
          </a:p>
        </p:txBody>
      </p:sp>
    </p:spTree>
    <p:extLst>
      <p:ext uri="{BB962C8B-B14F-4D97-AF65-F5344CB8AC3E}">
        <p14:creationId xmlns:p14="http://schemas.microsoft.com/office/powerpoint/2010/main" val="3873873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9B6A250-C66A-4877-B36C-E754F644BE74}" type="slidenum">
              <a:rPr lang="sv-SE" smtClean="0"/>
              <a:t>9</a:t>
            </a:fld>
            <a:endParaRPr lang="sv-SE"/>
          </a:p>
        </p:txBody>
      </p:sp>
    </p:spTree>
    <p:extLst>
      <p:ext uri="{BB962C8B-B14F-4D97-AF65-F5344CB8AC3E}">
        <p14:creationId xmlns:p14="http://schemas.microsoft.com/office/powerpoint/2010/main" val="1118053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9B6A250-C66A-4877-B36C-E754F644BE74}" type="slidenum">
              <a:rPr lang="sv-SE" smtClean="0"/>
              <a:t>12</a:t>
            </a:fld>
            <a:endParaRPr lang="sv-SE"/>
          </a:p>
        </p:txBody>
      </p:sp>
    </p:spTree>
    <p:extLst>
      <p:ext uri="{BB962C8B-B14F-4D97-AF65-F5344CB8AC3E}">
        <p14:creationId xmlns:p14="http://schemas.microsoft.com/office/powerpoint/2010/main" val="3025599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8F9727E3-9203-45FD-A9C2-563F5D1DBFA9}" type="slidenum">
              <a:rPr lang="sv-SE" smtClean="0"/>
              <a:pPr/>
              <a:t>28</a:t>
            </a:fld>
            <a:endParaRPr lang="sv-SE"/>
          </a:p>
        </p:txBody>
      </p:sp>
      <p:sp>
        <p:nvSpPr>
          <p:cNvPr id="41987" name="Rectangle 2"/>
          <p:cNvSpPr>
            <a:spLocks noGrp="1" noRot="1" noChangeAspect="1" noChangeArrowheads="1" noTextEdit="1"/>
          </p:cNvSpPr>
          <p:nvPr>
            <p:ph type="sldImg"/>
          </p:nvPr>
        </p:nvSpPr>
        <p:spPr>
          <a:xfrm>
            <a:off x="447675" y="685800"/>
            <a:ext cx="5345113" cy="3008313"/>
          </a:xfrm>
          <a:ln/>
        </p:spPr>
      </p:sp>
      <p:sp>
        <p:nvSpPr>
          <p:cNvPr id="41988" name="Rectangle 3"/>
          <p:cNvSpPr>
            <a:spLocks noGrp="1" noChangeArrowheads="1"/>
          </p:cNvSpPr>
          <p:nvPr>
            <p:ph type="body" idx="1"/>
          </p:nvPr>
        </p:nvSpPr>
        <p:spPr>
          <a:noFill/>
          <a:ln/>
        </p:spPr>
        <p:txBody>
          <a:bodyPr/>
          <a:lstStyle/>
          <a:p>
            <a:pPr eaLnBrk="1" hangingPunct="1">
              <a:lnSpc>
                <a:spcPct val="150000"/>
              </a:lnSpc>
            </a:pPr>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42" name="Rektangel 41"/>
          <p:cNvSpPr/>
          <p:nvPr userDrawn="1"/>
        </p:nvSpPr>
        <p:spPr>
          <a:xfrm>
            <a:off x="0" y="0"/>
            <a:ext cx="454782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Freeform 13"/>
          <p:cNvSpPr>
            <a:spLocks/>
          </p:cNvSpPr>
          <p:nvPr userDrawn="1"/>
        </p:nvSpPr>
        <p:spPr bwMode="auto">
          <a:xfrm>
            <a:off x="4028973" y="0"/>
            <a:ext cx="5655915" cy="6858000"/>
          </a:xfrm>
          <a:custGeom>
            <a:avLst/>
            <a:gdLst>
              <a:gd name="T0" fmla="*/ 710 w 743"/>
              <a:gd name="T1" fmla="*/ 767 h 901"/>
              <a:gd name="T2" fmla="*/ 702 w 743"/>
              <a:gd name="T3" fmla="*/ 562 h 901"/>
              <a:gd name="T4" fmla="*/ 607 w 743"/>
              <a:gd name="T5" fmla="*/ 430 h 901"/>
              <a:gd name="T6" fmla="*/ 491 w 743"/>
              <a:gd name="T7" fmla="*/ 260 h 901"/>
              <a:gd name="T8" fmla="*/ 504 w 743"/>
              <a:gd name="T9" fmla="*/ 102 h 901"/>
              <a:gd name="T10" fmla="*/ 740 w 743"/>
              <a:gd name="T11" fmla="*/ 0 h 901"/>
              <a:gd name="T12" fmla="*/ 0 w 743"/>
              <a:gd name="T13" fmla="*/ 0 h 901"/>
              <a:gd name="T14" fmla="*/ 0 w 743"/>
              <a:gd name="T15" fmla="*/ 901 h 901"/>
              <a:gd name="T16" fmla="*/ 450 w 743"/>
              <a:gd name="T17" fmla="*/ 901 h 901"/>
              <a:gd name="T18" fmla="*/ 470 w 743"/>
              <a:gd name="T19" fmla="*/ 901 h 901"/>
              <a:gd name="T20" fmla="*/ 710 w 743"/>
              <a:gd name="T21" fmla="*/ 767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3" h="901">
                <a:moveTo>
                  <a:pt x="710" y="767"/>
                </a:moveTo>
                <a:cubicBezTo>
                  <a:pt x="743" y="703"/>
                  <a:pt x="740" y="624"/>
                  <a:pt x="702" y="562"/>
                </a:cubicBezTo>
                <a:cubicBezTo>
                  <a:pt x="680" y="525"/>
                  <a:pt x="643" y="477"/>
                  <a:pt x="607" y="430"/>
                </a:cubicBezTo>
                <a:cubicBezTo>
                  <a:pt x="558" y="366"/>
                  <a:pt x="507" y="300"/>
                  <a:pt x="491" y="260"/>
                </a:cubicBezTo>
                <a:cubicBezTo>
                  <a:pt x="474" y="219"/>
                  <a:pt x="469" y="156"/>
                  <a:pt x="504" y="102"/>
                </a:cubicBezTo>
                <a:cubicBezTo>
                  <a:pt x="532" y="59"/>
                  <a:pt x="595" y="8"/>
                  <a:pt x="740" y="0"/>
                </a:cubicBezTo>
                <a:cubicBezTo>
                  <a:pt x="0" y="0"/>
                  <a:pt x="0" y="0"/>
                  <a:pt x="0" y="0"/>
                </a:cubicBezTo>
                <a:cubicBezTo>
                  <a:pt x="0" y="901"/>
                  <a:pt x="0" y="901"/>
                  <a:pt x="0" y="901"/>
                </a:cubicBezTo>
                <a:cubicBezTo>
                  <a:pt x="450" y="901"/>
                  <a:pt x="450" y="901"/>
                  <a:pt x="450" y="901"/>
                </a:cubicBezTo>
                <a:cubicBezTo>
                  <a:pt x="470" y="901"/>
                  <a:pt x="470" y="901"/>
                  <a:pt x="470" y="901"/>
                </a:cubicBezTo>
                <a:cubicBezTo>
                  <a:pt x="585" y="892"/>
                  <a:pt x="670" y="845"/>
                  <a:pt x="710" y="767"/>
                </a:cubicBezTo>
                <a:close/>
              </a:path>
            </a:pathLst>
          </a:custGeom>
          <a:solidFill>
            <a:schemeClr val="accent2"/>
          </a:solidFill>
          <a:ln>
            <a:noFill/>
          </a:ln>
          <a:effectLst/>
        </p:spPr>
        <p:txBody>
          <a:bodyPr wrap="none" anchor="ctr"/>
          <a:lstStyle/>
          <a:p>
            <a:pPr lvl="0"/>
            <a:endParaRPr lang="sv-SE"/>
          </a:p>
        </p:txBody>
      </p:sp>
      <p:sp>
        <p:nvSpPr>
          <p:cNvPr id="44" name="Platshållare för bild 29"/>
          <p:cNvSpPr>
            <a:spLocks noGrp="1"/>
          </p:cNvSpPr>
          <p:nvPr>
            <p:ph type="pic" sz="quarter" idx="13"/>
          </p:nvPr>
        </p:nvSpPr>
        <p:spPr>
          <a:xfrm>
            <a:off x="7599773" y="0"/>
            <a:ext cx="3479252" cy="6858000"/>
          </a:xfrm>
          <a:custGeom>
            <a:avLst/>
            <a:gdLst/>
            <a:ahLst/>
            <a:cxnLst/>
            <a:rect l="l" t="t" r="r" b="b"/>
            <a:pathLst>
              <a:path w="3479252" h="6858000">
                <a:moveTo>
                  <a:pt x="2055576" y="0"/>
                </a:moveTo>
                <a:cubicBezTo>
                  <a:pt x="1758659" y="418635"/>
                  <a:pt x="1682527" y="913385"/>
                  <a:pt x="1842405" y="1438582"/>
                </a:cubicBezTo>
                <a:cubicBezTo>
                  <a:pt x="1948991" y="1781101"/>
                  <a:pt x="2360106" y="2351967"/>
                  <a:pt x="2763607" y="2907610"/>
                </a:cubicBezTo>
                <a:cubicBezTo>
                  <a:pt x="3045297" y="3295798"/>
                  <a:pt x="3311761" y="3668764"/>
                  <a:pt x="3479252" y="3958002"/>
                </a:cubicBezTo>
                <a:cubicBezTo>
                  <a:pt x="3753329" y="4452753"/>
                  <a:pt x="3745716" y="5107346"/>
                  <a:pt x="3456413" y="5670600"/>
                </a:cubicBezTo>
                <a:cubicBezTo>
                  <a:pt x="3250855" y="6058788"/>
                  <a:pt x="2733154" y="6736216"/>
                  <a:pt x="1537875" y="6858000"/>
                </a:cubicBezTo>
                <a:cubicBezTo>
                  <a:pt x="1537875" y="6858000"/>
                  <a:pt x="1537875" y="6858000"/>
                  <a:pt x="0" y="6858000"/>
                </a:cubicBezTo>
                <a:cubicBezTo>
                  <a:pt x="875523" y="6789497"/>
                  <a:pt x="1522649" y="6431754"/>
                  <a:pt x="1827179" y="5838054"/>
                </a:cubicBezTo>
                <a:cubicBezTo>
                  <a:pt x="2078416" y="5350915"/>
                  <a:pt x="2055576" y="4749603"/>
                  <a:pt x="1766273" y="4277687"/>
                </a:cubicBezTo>
                <a:cubicBezTo>
                  <a:pt x="1598781" y="3996060"/>
                  <a:pt x="1317091" y="3630706"/>
                  <a:pt x="1043015" y="3272964"/>
                </a:cubicBezTo>
                <a:cubicBezTo>
                  <a:pt x="669966" y="2785825"/>
                  <a:pt x="281690" y="2283463"/>
                  <a:pt x="159878" y="1979001"/>
                </a:cubicBezTo>
                <a:cubicBezTo>
                  <a:pt x="30453" y="1666928"/>
                  <a:pt x="-7613" y="1187401"/>
                  <a:pt x="258851" y="776378"/>
                </a:cubicBezTo>
                <a:cubicBezTo>
                  <a:pt x="472021" y="449081"/>
                  <a:pt x="959269" y="60892"/>
                  <a:pt x="2055576" y="0"/>
                </a:cubicBezTo>
                <a:close/>
              </a:path>
            </a:pathLst>
          </a:custGeom>
          <a:solidFill>
            <a:schemeClr val="accent1"/>
          </a:solidFill>
        </p:spPr>
        <p:txBody>
          <a:bodyPr vert="horz" lIns="0" tIns="0" rIns="0" bIns="0" rtlCol="0">
            <a:normAutofit/>
          </a:bodyPr>
          <a:lstStyle>
            <a:lvl1pPr marL="270000" indent="-270000">
              <a:defRPr lang="sv-SE" sz="1800" dirty="0"/>
            </a:lvl1pPr>
          </a:lstStyle>
          <a:p>
            <a:pPr marL="0" lvl="0" indent="0"/>
            <a:r>
              <a:rPr lang="sv-SE"/>
              <a:t>Klicka på ikonen för att lägga till en bild</a:t>
            </a:r>
            <a:endParaRPr lang="sv-SE" dirty="0"/>
          </a:p>
        </p:txBody>
      </p:sp>
      <p:sp>
        <p:nvSpPr>
          <p:cNvPr id="2" name="Rubrik 1"/>
          <p:cNvSpPr>
            <a:spLocks noGrp="1"/>
          </p:cNvSpPr>
          <p:nvPr userDrawn="1">
            <p:ph type="ctrTitle"/>
          </p:nvPr>
        </p:nvSpPr>
        <p:spPr>
          <a:xfrm>
            <a:off x="911225" y="1933206"/>
            <a:ext cx="7920000" cy="1495794"/>
          </a:xfrm>
        </p:spPr>
        <p:txBody>
          <a:bodyPr wrap="square" anchor="b">
            <a:spAutoFit/>
          </a:bodyPr>
          <a:lstStyle>
            <a:lvl1pPr algn="l">
              <a:defRPr sz="5400">
                <a:solidFill>
                  <a:schemeClr val="bg1"/>
                </a:solidFill>
              </a:defRPr>
            </a:lvl1pPr>
          </a:lstStyle>
          <a:p>
            <a:r>
              <a:rPr lang="sv-SE"/>
              <a:t>Klicka här för att ändra format</a:t>
            </a:r>
            <a:endParaRPr lang="sv-SE" dirty="0"/>
          </a:p>
        </p:txBody>
      </p:sp>
      <p:sp>
        <p:nvSpPr>
          <p:cNvPr id="3" name="Underrubrik 2"/>
          <p:cNvSpPr>
            <a:spLocks noGrp="1"/>
          </p:cNvSpPr>
          <p:nvPr userDrawn="1">
            <p:ph type="subTitle" idx="1"/>
          </p:nvPr>
        </p:nvSpPr>
        <p:spPr>
          <a:xfrm>
            <a:off x="911225" y="3428999"/>
            <a:ext cx="7920000" cy="1225290"/>
          </a:xfrm>
        </p:spPr>
        <p:txBody>
          <a:bodyPr vert="horz" wrap="square" lIns="0" tIns="360000" rIns="0" bIns="0" rtlCol="0">
            <a:spAutoFit/>
          </a:bodyPr>
          <a:lstStyle>
            <a:lvl1pPr marL="0" indent="0" algn="l">
              <a:lnSpc>
                <a:spcPct val="100000"/>
              </a:lnSpc>
              <a:buFont typeface="Arial" panose="020B0604020202020204" pitchFamily="34" charset="0"/>
              <a:buNone/>
              <a:tabLst/>
              <a:defRPr lang="sv-SE" sz="2800" dirty="0">
                <a:solidFill>
                  <a:schemeClr val="bg1"/>
                </a:solidFill>
                <a:latin typeface="+mj-lt"/>
              </a:defRPr>
            </a:lvl1pPr>
          </a:lstStyle>
          <a:p>
            <a:pPr marL="0" lvl="0" indent="0"/>
            <a:r>
              <a:rPr lang="sv-SE"/>
              <a:t>Klicka här för att ändra format på underrubrik i bakgrunden</a:t>
            </a:r>
            <a:endParaRPr lang="sv-SE" dirty="0"/>
          </a:p>
        </p:txBody>
      </p:sp>
      <p:sp>
        <p:nvSpPr>
          <p:cNvPr id="4" name="Platshållare för datum 3"/>
          <p:cNvSpPr>
            <a:spLocks noGrp="1"/>
          </p:cNvSpPr>
          <p:nvPr userDrawn="1">
            <p:ph type="dt" sz="half" idx="10"/>
          </p:nvPr>
        </p:nvSpPr>
        <p:spPr/>
        <p:txBody>
          <a:bodyPr/>
          <a:lstStyle/>
          <a:p>
            <a:fld id="{F2D9A505-9FBA-432C-AC45-0A2FDB00B784}" type="datetime1">
              <a:rPr lang="sv-SE" smtClean="0"/>
              <a:t>2020-02-27</a:t>
            </a:fld>
            <a:endParaRPr lang="sv-SE"/>
          </a:p>
        </p:txBody>
      </p:sp>
      <p:sp>
        <p:nvSpPr>
          <p:cNvPr id="5" name="Platshållare för sidfot 4"/>
          <p:cNvSpPr>
            <a:spLocks noGrp="1"/>
          </p:cNvSpPr>
          <p:nvPr userDrawn="1">
            <p:ph type="ftr" sz="quarter" idx="11"/>
          </p:nvPr>
        </p:nvSpPr>
        <p:spPr/>
        <p:txBody>
          <a:bodyPr/>
          <a:lstStyle/>
          <a:p>
            <a:endParaRPr lang="sv-SE" dirty="0"/>
          </a:p>
        </p:txBody>
      </p:sp>
      <p:sp>
        <p:nvSpPr>
          <p:cNvPr id="6" name="Platshållare för bildnummer 5"/>
          <p:cNvSpPr>
            <a:spLocks noGrp="1"/>
          </p:cNvSpPr>
          <p:nvPr userDrawn="1">
            <p:ph type="sldNum" sz="quarter" idx="12"/>
          </p:nvPr>
        </p:nvSpPr>
        <p:spPr/>
        <p:txBody>
          <a:bodyPr/>
          <a:lstStyle/>
          <a:p>
            <a:fld id="{FD43D94F-9FDA-42B2-A3AC-AA0E16E3F96A}" type="slidenum">
              <a:rPr lang="sv-SE" smtClean="0"/>
              <a:t>‹#›</a:t>
            </a:fld>
            <a:endParaRPr lang="sv-SE"/>
          </a:p>
        </p:txBody>
      </p:sp>
    </p:spTree>
    <p:extLst>
      <p:ext uri="{BB962C8B-B14F-4D97-AF65-F5344CB8AC3E}">
        <p14:creationId xmlns:p14="http://schemas.microsoft.com/office/powerpoint/2010/main" val="443756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916825" y="457200"/>
            <a:ext cx="3932237" cy="1600200"/>
          </a:xfrm>
        </p:spPr>
        <p:txBody>
          <a:bodyPr anchor="b">
            <a:normAutofit/>
          </a:bodyPr>
          <a:lstStyle>
            <a:lvl1pPr>
              <a:defRPr sz="4000"/>
            </a:lvl1pPr>
          </a:lstStyle>
          <a:p>
            <a:r>
              <a:rPr lang="sv-SE"/>
              <a:t>Klicka här för att ändra format</a:t>
            </a:r>
            <a:endParaRPr lang="sv-SE" dirty="0"/>
          </a:p>
        </p:txBody>
      </p:sp>
      <p:sp>
        <p:nvSpPr>
          <p:cNvPr id="3" name="Platshållare för innehåll 2"/>
          <p:cNvSpPr>
            <a:spLocks noGrp="1"/>
          </p:cNvSpPr>
          <p:nvPr>
            <p:ph idx="1"/>
          </p:nvPr>
        </p:nvSpPr>
        <p:spPr>
          <a:xfrm>
            <a:off x="5183188" y="987425"/>
            <a:ext cx="6097587" cy="524986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text 3"/>
          <p:cNvSpPr>
            <a:spLocks noGrp="1"/>
          </p:cNvSpPr>
          <p:nvPr>
            <p:ph type="body" sz="half" idx="2"/>
          </p:nvPr>
        </p:nvSpPr>
        <p:spPr>
          <a:xfrm>
            <a:off x="916825" y="2057400"/>
            <a:ext cx="3932237" cy="4179888"/>
          </a:xfrm>
        </p:spPr>
        <p:txBody>
          <a:bodyPr tIns="144000" bIns="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F8D1B1EE-1B52-436B-B057-0A23D4F4F913}" type="datetime1">
              <a:rPr lang="sv-SE" smtClean="0"/>
              <a:t>2020-02-27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D43D94F-9FDA-42B2-A3AC-AA0E16E3F96A}" type="slidenum">
              <a:rPr lang="sv-SE" smtClean="0"/>
              <a:t>‹#›</a:t>
            </a:fld>
            <a:endParaRPr lang="sv-SE"/>
          </a:p>
        </p:txBody>
      </p:sp>
    </p:spTree>
    <p:extLst>
      <p:ext uri="{BB962C8B-B14F-4D97-AF65-F5344CB8AC3E}">
        <p14:creationId xmlns:p14="http://schemas.microsoft.com/office/powerpoint/2010/main" val="2552346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911225" y="1665288"/>
            <a:ext cx="10368775" cy="45720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4" name="Platshållare för text 3"/>
          <p:cNvSpPr>
            <a:spLocks noGrp="1"/>
          </p:cNvSpPr>
          <p:nvPr>
            <p:ph type="body" sz="half" idx="2"/>
          </p:nvPr>
        </p:nvSpPr>
        <p:spPr>
          <a:xfrm>
            <a:off x="913881" y="5842583"/>
            <a:ext cx="10366119" cy="394705"/>
          </a:xfrm>
        </p:spPr>
        <p:txBody>
          <a:bodyPr vert="horz" wrap="square" lIns="108000" tIns="72000" rIns="108000" bIns="72000" rtlCol="0" anchor="b" anchorCtr="0">
            <a:spAutoFit/>
          </a:bodyPr>
          <a:lstStyle>
            <a:lvl1pPr>
              <a:defRPr lang="sv-SE" sz="1800" dirty="0"/>
            </a:lvl1pPr>
          </a:lstStyle>
          <a:p>
            <a:pPr marL="0" lvl="0" indent="0">
              <a:buNone/>
            </a:pPr>
            <a:r>
              <a:rPr lang="sv-SE"/>
              <a:t>Klicka här för att ändra format på bakgrundstexten</a:t>
            </a:r>
          </a:p>
        </p:txBody>
      </p:sp>
      <p:sp>
        <p:nvSpPr>
          <p:cNvPr id="5" name="Platshållare för datum 4"/>
          <p:cNvSpPr>
            <a:spLocks noGrp="1"/>
          </p:cNvSpPr>
          <p:nvPr>
            <p:ph type="dt" sz="half" idx="10"/>
          </p:nvPr>
        </p:nvSpPr>
        <p:spPr/>
        <p:txBody>
          <a:bodyPr/>
          <a:lstStyle/>
          <a:p>
            <a:fld id="{6E0FC327-2A99-4CDB-A2CE-BF286FBA79F7}" type="datetime1">
              <a:rPr lang="sv-SE" smtClean="0"/>
              <a:t>2020-02-27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D43D94F-9FDA-42B2-A3AC-AA0E16E3F96A}" type="slidenum">
              <a:rPr lang="sv-SE" smtClean="0"/>
              <a:t>‹#›</a:t>
            </a:fld>
            <a:endParaRPr lang="sv-SE"/>
          </a:p>
        </p:txBody>
      </p:sp>
      <p:sp>
        <p:nvSpPr>
          <p:cNvPr id="8" name="Rubrik 7"/>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291236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D5B790E-FEC8-4754-843E-C4A688E54B89}" type="datetime1">
              <a:rPr lang="sv-SE" smtClean="0"/>
              <a:t>2020-02-27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D43D94F-9FDA-42B2-A3AC-AA0E16E3F96A}" type="slidenum">
              <a:rPr lang="sv-SE" smtClean="0"/>
              <a:t>‹#›</a:t>
            </a:fld>
            <a:endParaRPr lang="sv-SE"/>
          </a:p>
        </p:txBody>
      </p:sp>
    </p:spTree>
    <p:extLst>
      <p:ext uri="{BB962C8B-B14F-4D97-AF65-F5344CB8AC3E}">
        <p14:creationId xmlns:p14="http://schemas.microsoft.com/office/powerpoint/2010/main" val="1015005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555100" cy="5811838"/>
          </a:xfrm>
        </p:spPr>
        <p:txBody>
          <a:bodyPr vert="eaVert"/>
          <a:lstStyle/>
          <a:p>
            <a:r>
              <a:rPr lang="sv-SE"/>
              <a:t>Klicka här för att ändra format</a:t>
            </a:r>
            <a:endParaRPr lang="sv-SE" dirty="0"/>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44DE303-31FD-44B8-BDB7-AFFF05608458}" type="datetime1">
              <a:rPr lang="sv-SE" smtClean="0"/>
              <a:t>2020-02-27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D43D94F-9FDA-42B2-A3AC-AA0E16E3F96A}" type="slidenum">
              <a:rPr lang="sv-SE" smtClean="0"/>
              <a:t>‹#›</a:t>
            </a:fld>
            <a:endParaRPr lang="sv-SE"/>
          </a:p>
        </p:txBody>
      </p:sp>
    </p:spTree>
    <p:extLst>
      <p:ext uri="{BB962C8B-B14F-4D97-AF65-F5344CB8AC3E}">
        <p14:creationId xmlns:p14="http://schemas.microsoft.com/office/powerpoint/2010/main" val="4289310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4500"/>
            </a:lvl1pPr>
          </a:lstStyle>
          <a:p>
            <a:r>
              <a:rPr lang="sv-SE"/>
              <a:t>Klicka här för att ändra format</a:t>
            </a:r>
            <a:endParaRPr lang="sv-SE" dirty="0"/>
          </a:p>
        </p:txBody>
      </p:sp>
      <p:sp>
        <p:nvSpPr>
          <p:cNvPr id="3" name="Underrubrik 2"/>
          <p:cNvSpPr>
            <a:spLocks noGrp="1"/>
          </p:cNvSpPr>
          <p:nvPr>
            <p:ph type="subTitle" idx="1"/>
          </p:nvPr>
        </p:nvSpPr>
        <p:spPr>
          <a:xfrm>
            <a:off x="1524000" y="3602038"/>
            <a:ext cx="9144000" cy="1655762"/>
          </a:xfrm>
        </p:spPr>
        <p:txBody>
          <a:bodyPr>
            <a:normAutofit/>
          </a:bodyPr>
          <a:lstStyle>
            <a:lvl1pPr marL="0" indent="0" algn="ctr">
              <a:buNone/>
              <a:defRPr sz="2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4B8DEC82-9876-44B7-9778-948286D9118D}" type="datetimeFigureOut">
              <a:rPr lang="sv-SE" smtClean="0"/>
              <a:t>2020-02-27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D43D94F-9FDA-42B2-A3AC-AA0E16E3F96A}" type="slidenum">
              <a:rPr lang="sv-SE" smtClean="0"/>
              <a:t>‹#›</a:t>
            </a:fld>
            <a:endParaRPr lang="sv-SE"/>
          </a:p>
        </p:txBody>
      </p:sp>
    </p:spTree>
    <p:extLst>
      <p:ext uri="{BB962C8B-B14F-4D97-AF65-F5344CB8AC3E}">
        <p14:creationId xmlns:p14="http://schemas.microsoft.com/office/powerpoint/2010/main" val="3057234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1102784" y="274638"/>
            <a:ext cx="10479616" cy="1143000"/>
          </a:xfrm>
        </p:spPr>
        <p:txBody>
          <a:bodyPr/>
          <a:lstStyle/>
          <a:p>
            <a:r>
              <a:rPr lang="sv-SE"/>
              <a:t>Klicka här för att ändra format</a:t>
            </a:r>
          </a:p>
        </p:txBody>
      </p:sp>
      <p:sp>
        <p:nvSpPr>
          <p:cNvPr id="3" name="Platshållare för text 2"/>
          <p:cNvSpPr>
            <a:spLocks noGrp="1"/>
          </p:cNvSpPr>
          <p:nvPr>
            <p:ph type="body" sz="half" idx="1"/>
          </p:nvPr>
        </p:nvSpPr>
        <p:spPr>
          <a:xfrm>
            <a:off x="1102784" y="1600201"/>
            <a:ext cx="5137149" cy="45259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443133" y="1600201"/>
            <a:ext cx="5139267" cy="45259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12"/>
          <p:cNvSpPr>
            <a:spLocks noGrp="1" noChangeArrowheads="1"/>
          </p:cNvSpPr>
          <p:nvPr>
            <p:ph type="dt" sz="half" idx="10"/>
          </p:nvPr>
        </p:nvSpPr>
        <p:spPr>
          <a:ln/>
        </p:spPr>
        <p:txBody>
          <a:bodyPr/>
          <a:lstStyle>
            <a:lvl1pPr>
              <a:defRPr/>
            </a:lvl1pPr>
          </a:lstStyle>
          <a:p>
            <a:pPr>
              <a:defRPr/>
            </a:pPr>
            <a:endParaRPr lang="sv-SE"/>
          </a:p>
        </p:txBody>
      </p:sp>
      <p:sp>
        <p:nvSpPr>
          <p:cNvPr id="6" name="Rectangle 13"/>
          <p:cNvSpPr>
            <a:spLocks noGrp="1" noChangeArrowheads="1"/>
          </p:cNvSpPr>
          <p:nvPr>
            <p:ph type="ftr" sz="quarter" idx="11"/>
          </p:nvPr>
        </p:nvSpPr>
        <p:spPr>
          <a:ln/>
        </p:spPr>
        <p:txBody>
          <a:bodyPr/>
          <a:lstStyle>
            <a:lvl1pPr>
              <a:defRPr/>
            </a:lvl1pPr>
          </a:lstStyle>
          <a:p>
            <a:pPr>
              <a:defRPr/>
            </a:pPr>
            <a:endParaRPr lang="sv-SE"/>
          </a:p>
        </p:txBody>
      </p:sp>
      <p:sp>
        <p:nvSpPr>
          <p:cNvPr id="7" name="Rectangle 14"/>
          <p:cNvSpPr>
            <a:spLocks noGrp="1" noChangeArrowheads="1"/>
          </p:cNvSpPr>
          <p:nvPr>
            <p:ph type="sldNum" sz="quarter" idx="12"/>
          </p:nvPr>
        </p:nvSpPr>
        <p:spPr>
          <a:ln/>
        </p:spPr>
        <p:txBody>
          <a:bodyPr/>
          <a:lstStyle>
            <a:lvl1pPr>
              <a:defRPr/>
            </a:lvl1pPr>
          </a:lstStyle>
          <a:p>
            <a:pPr>
              <a:defRPr/>
            </a:pPr>
            <a:fld id="{98DE27D3-BADB-47A8-BAB7-846EF466E848}" type="slidenum">
              <a:rPr lang="sv-SE"/>
              <a:pPr>
                <a:defRPr/>
              </a:pPr>
              <a:t>‹#›</a:t>
            </a:fld>
            <a:endParaRPr lang="sv-SE"/>
          </a:p>
        </p:txBody>
      </p:sp>
    </p:spTree>
    <p:extLst>
      <p:ext uri="{BB962C8B-B14F-4D97-AF65-F5344CB8AC3E}">
        <p14:creationId xmlns:p14="http://schemas.microsoft.com/office/powerpoint/2010/main" val="1177084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84EC9957-4BD6-4491-A3AA-31D46EC70D61}" type="datetime1">
              <a:rPr lang="sv-SE" smtClean="0"/>
              <a:t>2020-02-27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FCFD988-D181-4873-A1FE-6D3D528B1E17}" type="slidenum">
              <a:rPr lang="sv-SE" smtClean="0"/>
              <a:t>‹#›</a:t>
            </a:fld>
            <a:endParaRPr lang="sv-SE"/>
          </a:p>
        </p:txBody>
      </p:sp>
    </p:spTree>
    <p:extLst>
      <p:ext uri="{BB962C8B-B14F-4D97-AF65-F5344CB8AC3E}">
        <p14:creationId xmlns:p14="http://schemas.microsoft.com/office/powerpoint/2010/main" val="2963493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med bild - Special">
    <p:spTree>
      <p:nvGrpSpPr>
        <p:cNvPr id="1" name=""/>
        <p:cNvGrpSpPr/>
        <p:nvPr/>
      </p:nvGrpSpPr>
      <p:grpSpPr>
        <a:xfrm>
          <a:off x="0" y="0"/>
          <a:ext cx="0" cy="0"/>
          <a:chOff x="0" y="0"/>
          <a:chExt cx="0" cy="0"/>
        </a:xfrm>
      </p:grpSpPr>
      <p:sp>
        <p:nvSpPr>
          <p:cNvPr id="7" name="Rektangel 6"/>
          <p:cNvSpPr/>
          <p:nvPr userDrawn="1"/>
        </p:nvSpPr>
        <p:spPr>
          <a:xfrm>
            <a:off x="0" y="0"/>
            <a:ext cx="11079025" cy="6858000"/>
          </a:xfrm>
          <a:custGeom>
            <a:avLst/>
            <a:gdLst/>
            <a:ahLst/>
            <a:cxnLst/>
            <a:rect l="l" t="t" r="r" b="b"/>
            <a:pathLst>
              <a:path w="11079025" h="6858000">
                <a:moveTo>
                  <a:pt x="0" y="0"/>
                </a:moveTo>
                <a:lnTo>
                  <a:pt x="4028973" y="0"/>
                </a:lnTo>
                <a:lnTo>
                  <a:pt x="4030346" y="0"/>
                </a:lnTo>
                <a:lnTo>
                  <a:pt x="4039962" y="0"/>
                </a:lnTo>
                <a:lnTo>
                  <a:pt x="4066061" y="0"/>
                </a:lnTo>
                <a:lnTo>
                  <a:pt x="4087867" y="0"/>
                </a:lnTo>
                <a:lnTo>
                  <a:pt x="4116885" y="0"/>
                </a:lnTo>
                <a:lnTo>
                  <a:pt x="4154145" y="0"/>
                </a:lnTo>
                <a:lnTo>
                  <a:pt x="4200676" y="0"/>
                </a:lnTo>
                <a:lnTo>
                  <a:pt x="4257510" y="0"/>
                </a:lnTo>
                <a:lnTo>
                  <a:pt x="4325676" y="0"/>
                </a:lnTo>
                <a:lnTo>
                  <a:pt x="4406205" y="0"/>
                </a:lnTo>
                <a:lnTo>
                  <a:pt x="4500127" y="0"/>
                </a:lnTo>
                <a:lnTo>
                  <a:pt x="4547828" y="0"/>
                </a:lnTo>
                <a:cubicBezTo>
                  <a:pt x="5177409" y="0"/>
                  <a:pt x="6570928" y="0"/>
                  <a:pt x="9655349" y="0"/>
                </a:cubicBezTo>
                <a:lnTo>
                  <a:pt x="9662051" y="0"/>
                </a:lnTo>
                <a:cubicBezTo>
                  <a:pt x="9659699" y="130"/>
                  <a:pt x="9657351" y="261"/>
                  <a:pt x="9655013" y="534"/>
                </a:cubicBezTo>
                <a:cubicBezTo>
                  <a:pt x="9358370" y="419040"/>
                  <a:pt x="9282365" y="913600"/>
                  <a:pt x="9442178" y="1438582"/>
                </a:cubicBezTo>
                <a:cubicBezTo>
                  <a:pt x="9548764" y="1781101"/>
                  <a:pt x="9959879" y="2351967"/>
                  <a:pt x="10363380" y="2907610"/>
                </a:cubicBezTo>
                <a:cubicBezTo>
                  <a:pt x="10645070" y="3295798"/>
                  <a:pt x="10911534" y="3668764"/>
                  <a:pt x="11079025" y="3958002"/>
                </a:cubicBezTo>
                <a:cubicBezTo>
                  <a:pt x="11353102" y="4452753"/>
                  <a:pt x="11345489" y="5107346"/>
                  <a:pt x="11056186" y="5670600"/>
                </a:cubicBezTo>
                <a:cubicBezTo>
                  <a:pt x="10850628" y="6058788"/>
                  <a:pt x="10332927" y="6736216"/>
                  <a:pt x="9137648" y="6858000"/>
                </a:cubicBezTo>
                <a:cubicBezTo>
                  <a:pt x="9137616" y="6858000"/>
                  <a:pt x="9130553" y="6858000"/>
                  <a:pt x="7606739" y="6858000"/>
                </a:cubicBezTo>
                <a:lnTo>
                  <a:pt x="7604360" y="6858000"/>
                </a:lnTo>
                <a:cubicBezTo>
                  <a:pt x="7602833" y="6858000"/>
                  <a:pt x="7601304" y="6858000"/>
                  <a:pt x="7599773" y="6858000"/>
                </a:cubicBezTo>
                <a:cubicBezTo>
                  <a:pt x="7587263" y="6858000"/>
                  <a:pt x="7552286" y="6858000"/>
                  <a:pt x="7454494" y="6858000"/>
                </a:cubicBezTo>
                <a:cubicBezTo>
                  <a:pt x="7454465" y="6858000"/>
                  <a:pt x="7445328" y="6858000"/>
                  <a:pt x="4547828" y="6858000"/>
                </a:cubicBezTo>
                <a:lnTo>
                  <a:pt x="4340184" y="6858000"/>
                </a:lnTo>
                <a:lnTo>
                  <a:pt x="4028973" y="6858000"/>
                </a:lnTo>
                <a:lnTo>
                  <a:pt x="0" y="685800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911230" y="368825"/>
            <a:ext cx="6840000" cy="1152000"/>
          </a:xfrm>
        </p:spPr>
        <p:txBody>
          <a:bodyPr/>
          <a:lstStyle/>
          <a:p>
            <a:r>
              <a:rPr lang="sv-SE"/>
              <a:t>Klicka här för att ändra format</a:t>
            </a:r>
            <a:endParaRPr lang="sv-SE" dirty="0"/>
          </a:p>
        </p:txBody>
      </p:sp>
      <p:sp>
        <p:nvSpPr>
          <p:cNvPr id="3" name="Platshållare för innehåll 2"/>
          <p:cNvSpPr>
            <a:spLocks noGrp="1"/>
          </p:cNvSpPr>
          <p:nvPr>
            <p:ph idx="1"/>
          </p:nvPr>
        </p:nvSpPr>
        <p:spPr>
          <a:xfrm>
            <a:off x="911224" y="1665288"/>
            <a:ext cx="6840000" cy="4572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463758D0-DA99-4409-AA74-E992E23CD0D6}" type="datetime1">
              <a:rPr lang="sv-SE" smtClean="0"/>
              <a:t>2020-02-27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FCFD988-D181-4873-A1FE-6D3D528B1E17}" type="slidenum">
              <a:rPr lang="sv-SE" smtClean="0"/>
              <a:t>‹#›</a:t>
            </a:fld>
            <a:endParaRPr lang="sv-SE"/>
          </a:p>
        </p:txBody>
      </p:sp>
      <p:sp>
        <p:nvSpPr>
          <p:cNvPr id="8" name="Platshållare för bild 29"/>
          <p:cNvSpPr>
            <a:spLocks noGrp="1"/>
          </p:cNvSpPr>
          <p:nvPr>
            <p:ph type="pic" sz="quarter" idx="13"/>
          </p:nvPr>
        </p:nvSpPr>
        <p:spPr>
          <a:xfrm>
            <a:off x="7599773" y="0"/>
            <a:ext cx="3479252" cy="6858000"/>
          </a:xfrm>
          <a:custGeom>
            <a:avLst/>
            <a:gdLst/>
            <a:ahLst/>
            <a:cxnLst/>
            <a:rect l="l" t="t" r="r" b="b"/>
            <a:pathLst>
              <a:path w="3479252" h="6858000">
                <a:moveTo>
                  <a:pt x="2055576" y="0"/>
                </a:moveTo>
                <a:cubicBezTo>
                  <a:pt x="1758659" y="418635"/>
                  <a:pt x="1682527" y="913385"/>
                  <a:pt x="1842405" y="1438582"/>
                </a:cubicBezTo>
                <a:cubicBezTo>
                  <a:pt x="1948991" y="1781101"/>
                  <a:pt x="2360106" y="2351967"/>
                  <a:pt x="2763607" y="2907610"/>
                </a:cubicBezTo>
                <a:cubicBezTo>
                  <a:pt x="3045297" y="3295798"/>
                  <a:pt x="3311761" y="3668764"/>
                  <a:pt x="3479252" y="3958002"/>
                </a:cubicBezTo>
                <a:cubicBezTo>
                  <a:pt x="3753329" y="4452753"/>
                  <a:pt x="3745716" y="5107346"/>
                  <a:pt x="3456413" y="5670600"/>
                </a:cubicBezTo>
                <a:cubicBezTo>
                  <a:pt x="3250855" y="6058788"/>
                  <a:pt x="2733154" y="6736216"/>
                  <a:pt x="1537875" y="6858000"/>
                </a:cubicBezTo>
                <a:cubicBezTo>
                  <a:pt x="1537875" y="6858000"/>
                  <a:pt x="1537875" y="6858000"/>
                  <a:pt x="0" y="6858000"/>
                </a:cubicBezTo>
                <a:cubicBezTo>
                  <a:pt x="875523" y="6789497"/>
                  <a:pt x="1522649" y="6431754"/>
                  <a:pt x="1827179" y="5838054"/>
                </a:cubicBezTo>
                <a:cubicBezTo>
                  <a:pt x="2078416" y="5350915"/>
                  <a:pt x="2055576" y="4749603"/>
                  <a:pt x="1766273" y="4277687"/>
                </a:cubicBezTo>
                <a:cubicBezTo>
                  <a:pt x="1598781" y="3996060"/>
                  <a:pt x="1317091" y="3630706"/>
                  <a:pt x="1043015" y="3272964"/>
                </a:cubicBezTo>
                <a:cubicBezTo>
                  <a:pt x="669966" y="2785825"/>
                  <a:pt x="281690" y="2283463"/>
                  <a:pt x="159878" y="1979001"/>
                </a:cubicBezTo>
                <a:cubicBezTo>
                  <a:pt x="30453" y="1666928"/>
                  <a:pt x="-7613" y="1187401"/>
                  <a:pt x="258851" y="776378"/>
                </a:cubicBezTo>
                <a:cubicBezTo>
                  <a:pt x="472021" y="449081"/>
                  <a:pt x="959269" y="60892"/>
                  <a:pt x="2055576" y="0"/>
                </a:cubicBezTo>
                <a:close/>
              </a:path>
            </a:pathLst>
          </a:custGeom>
          <a:solidFill>
            <a:schemeClr val="accent1"/>
          </a:solidFill>
        </p:spPr>
        <p:txBody>
          <a:bodyPr vert="horz" lIns="0" tIns="0" rIns="0" bIns="0" rtlCol="0">
            <a:normAutofit/>
          </a:bodyPr>
          <a:lstStyle>
            <a:lvl1pPr marL="270000" indent="-270000">
              <a:defRPr lang="sv-SE" sz="1800" dirty="0"/>
            </a:lvl1pPr>
          </a:lstStyle>
          <a:p>
            <a:pPr marL="0" lvl="0" indent="0"/>
            <a:r>
              <a:rPr lang="sv-SE"/>
              <a:t>Klicka på ikonen för att lägga till en bild</a:t>
            </a:r>
            <a:endParaRPr lang="sv-SE" dirty="0"/>
          </a:p>
        </p:txBody>
      </p:sp>
    </p:spTree>
    <p:extLst>
      <p:ext uri="{BB962C8B-B14F-4D97-AF65-F5344CB8AC3E}">
        <p14:creationId xmlns:p14="http://schemas.microsoft.com/office/powerpoint/2010/main" val="2223684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innehåll med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911225" y="1665288"/>
            <a:ext cx="5508625" cy="4572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EBC49AAA-2F61-4442-AA9B-66B56499440A}" type="datetime1">
              <a:rPr lang="sv-SE" smtClean="0"/>
              <a:t>2020-02-27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FCFD988-D181-4873-A1FE-6D3D528B1E17}" type="slidenum">
              <a:rPr lang="sv-SE" smtClean="0"/>
              <a:t>‹#›</a:t>
            </a:fld>
            <a:endParaRPr lang="sv-SE"/>
          </a:p>
        </p:txBody>
      </p:sp>
      <p:sp>
        <p:nvSpPr>
          <p:cNvPr id="8" name="Platshållare för bild 7"/>
          <p:cNvSpPr>
            <a:spLocks noGrp="1"/>
          </p:cNvSpPr>
          <p:nvPr>
            <p:ph type="pic" sz="quarter" idx="13"/>
          </p:nvPr>
        </p:nvSpPr>
        <p:spPr>
          <a:xfrm>
            <a:off x="6708776" y="1665288"/>
            <a:ext cx="4572000" cy="4572000"/>
          </a:xfrm>
        </p:spPr>
        <p:txBody>
          <a:bodyPr/>
          <a:lstStyle/>
          <a:p>
            <a:r>
              <a:rPr lang="sv-SE"/>
              <a:t>Klicka på ikonen för att lägga till en bild</a:t>
            </a:r>
          </a:p>
        </p:txBody>
      </p:sp>
    </p:spTree>
    <p:extLst>
      <p:ext uri="{BB962C8B-B14F-4D97-AF65-F5344CB8AC3E}">
        <p14:creationId xmlns:p14="http://schemas.microsoft.com/office/powerpoint/2010/main" val="2354586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34" name="Rektangel 33"/>
          <p:cNvSpPr/>
          <p:nvPr userDrawn="1"/>
        </p:nvSpPr>
        <p:spPr>
          <a:xfrm>
            <a:off x="0" y="0"/>
            <a:ext cx="454782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Freeform 13"/>
          <p:cNvSpPr>
            <a:spLocks/>
          </p:cNvSpPr>
          <p:nvPr userDrawn="1"/>
        </p:nvSpPr>
        <p:spPr bwMode="auto">
          <a:xfrm>
            <a:off x="4028973" y="0"/>
            <a:ext cx="5655915" cy="6858000"/>
          </a:xfrm>
          <a:custGeom>
            <a:avLst/>
            <a:gdLst>
              <a:gd name="T0" fmla="*/ 710 w 743"/>
              <a:gd name="T1" fmla="*/ 767 h 901"/>
              <a:gd name="T2" fmla="*/ 702 w 743"/>
              <a:gd name="T3" fmla="*/ 562 h 901"/>
              <a:gd name="T4" fmla="*/ 607 w 743"/>
              <a:gd name="T5" fmla="*/ 430 h 901"/>
              <a:gd name="T6" fmla="*/ 491 w 743"/>
              <a:gd name="T7" fmla="*/ 260 h 901"/>
              <a:gd name="T8" fmla="*/ 504 w 743"/>
              <a:gd name="T9" fmla="*/ 102 h 901"/>
              <a:gd name="T10" fmla="*/ 740 w 743"/>
              <a:gd name="T11" fmla="*/ 0 h 901"/>
              <a:gd name="T12" fmla="*/ 0 w 743"/>
              <a:gd name="T13" fmla="*/ 0 h 901"/>
              <a:gd name="T14" fmla="*/ 0 w 743"/>
              <a:gd name="T15" fmla="*/ 901 h 901"/>
              <a:gd name="T16" fmla="*/ 450 w 743"/>
              <a:gd name="T17" fmla="*/ 901 h 901"/>
              <a:gd name="T18" fmla="*/ 470 w 743"/>
              <a:gd name="T19" fmla="*/ 901 h 901"/>
              <a:gd name="T20" fmla="*/ 710 w 743"/>
              <a:gd name="T21" fmla="*/ 767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3" h="901">
                <a:moveTo>
                  <a:pt x="710" y="767"/>
                </a:moveTo>
                <a:cubicBezTo>
                  <a:pt x="743" y="703"/>
                  <a:pt x="740" y="624"/>
                  <a:pt x="702" y="562"/>
                </a:cubicBezTo>
                <a:cubicBezTo>
                  <a:pt x="680" y="525"/>
                  <a:pt x="643" y="477"/>
                  <a:pt x="607" y="430"/>
                </a:cubicBezTo>
                <a:cubicBezTo>
                  <a:pt x="558" y="366"/>
                  <a:pt x="507" y="300"/>
                  <a:pt x="491" y="260"/>
                </a:cubicBezTo>
                <a:cubicBezTo>
                  <a:pt x="474" y="219"/>
                  <a:pt x="469" y="156"/>
                  <a:pt x="504" y="102"/>
                </a:cubicBezTo>
                <a:cubicBezTo>
                  <a:pt x="532" y="59"/>
                  <a:pt x="595" y="8"/>
                  <a:pt x="740" y="0"/>
                </a:cubicBezTo>
                <a:cubicBezTo>
                  <a:pt x="0" y="0"/>
                  <a:pt x="0" y="0"/>
                  <a:pt x="0" y="0"/>
                </a:cubicBezTo>
                <a:cubicBezTo>
                  <a:pt x="0" y="901"/>
                  <a:pt x="0" y="901"/>
                  <a:pt x="0" y="901"/>
                </a:cubicBezTo>
                <a:cubicBezTo>
                  <a:pt x="450" y="901"/>
                  <a:pt x="450" y="901"/>
                  <a:pt x="450" y="901"/>
                </a:cubicBezTo>
                <a:cubicBezTo>
                  <a:pt x="470" y="901"/>
                  <a:pt x="470" y="901"/>
                  <a:pt x="470" y="901"/>
                </a:cubicBezTo>
                <a:cubicBezTo>
                  <a:pt x="585" y="892"/>
                  <a:pt x="670" y="845"/>
                  <a:pt x="710" y="767"/>
                </a:cubicBezTo>
                <a:close/>
              </a:path>
            </a:pathLst>
          </a:custGeom>
          <a:solidFill>
            <a:schemeClr val="bg2"/>
          </a:solidFill>
          <a:ln>
            <a:noFill/>
          </a:ln>
          <a:effectLst/>
        </p:spPr>
        <p:txBody>
          <a:bodyPr wrap="none" anchor="ctr"/>
          <a:lstStyle/>
          <a:p>
            <a:pPr lvl="0"/>
            <a:endParaRPr lang="sv-SE"/>
          </a:p>
        </p:txBody>
      </p:sp>
      <p:sp>
        <p:nvSpPr>
          <p:cNvPr id="2" name="Rubrik 1"/>
          <p:cNvSpPr>
            <a:spLocks noGrp="1"/>
          </p:cNvSpPr>
          <p:nvPr userDrawn="1">
            <p:ph type="title"/>
          </p:nvPr>
        </p:nvSpPr>
        <p:spPr>
          <a:xfrm>
            <a:off x="912000" y="1665288"/>
            <a:ext cx="7200000" cy="2879725"/>
          </a:xfrm>
        </p:spPr>
        <p:txBody>
          <a:bodyPr anchor="b">
            <a:normAutofit/>
          </a:bodyPr>
          <a:lstStyle>
            <a:lvl1pPr>
              <a:defRPr sz="5400"/>
            </a:lvl1pPr>
          </a:lstStyle>
          <a:p>
            <a:r>
              <a:rPr lang="sv-SE"/>
              <a:t>Klicka här för att ändra format</a:t>
            </a:r>
            <a:endParaRPr lang="sv-SE" dirty="0"/>
          </a:p>
        </p:txBody>
      </p:sp>
      <p:sp>
        <p:nvSpPr>
          <p:cNvPr id="3" name="Platshållare för text 2"/>
          <p:cNvSpPr>
            <a:spLocks noGrp="1"/>
          </p:cNvSpPr>
          <p:nvPr userDrawn="1">
            <p:ph type="body" idx="1"/>
          </p:nvPr>
        </p:nvSpPr>
        <p:spPr>
          <a:xfrm>
            <a:off x="912000" y="4545013"/>
            <a:ext cx="7200000" cy="1979612"/>
          </a:xfrm>
        </p:spPr>
        <p:txBody>
          <a:bodyPr tIns="360000">
            <a:normAutofit/>
          </a:bodyPr>
          <a:lstStyle>
            <a:lvl1pPr marL="0" indent="0" algn="l">
              <a:lnSpc>
                <a:spcPct val="100000"/>
              </a:lnSpc>
              <a:buNone/>
              <a:defRPr sz="28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userDrawn="1">
            <p:ph type="dt" sz="half" idx="10"/>
          </p:nvPr>
        </p:nvSpPr>
        <p:spPr/>
        <p:txBody>
          <a:bodyPr/>
          <a:lstStyle/>
          <a:p>
            <a:fld id="{AF61F4F8-414C-4619-A5F4-F1E64B2B25D9}" type="datetime1">
              <a:rPr lang="sv-SE" smtClean="0"/>
              <a:t>2020-02-27</a:t>
            </a:fld>
            <a:endParaRPr lang="sv-SE" dirty="0"/>
          </a:p>
        </p:txBody>
      </p:sp>
      <p:sp>
        <p:nvSpPr>
          <p:cNvPr id="5" name="Platshållare för sidfot 4"/>
          <p:cNvSpPr>
            <a:spLocks noGrp="1"/>
          </p:cNvSpPr>
          <p:nvPr userDrawn="1">
            <p:ph type="ftr" sz="quarter" idx="11"/>
          </p:nvPr>
        </p:nvSpPr>
        <p:spPr/>
        <p:txBody>
          <a:bodyPr/>
          <a:lstStyle/>
          <a:p>
            <a:endParaRPr lang="sv-SE" dirty="0"/>
          </a:p>
        </p:txBody>
      </p:sp>
      <p:sp>
        <p:nvSpPr>
          <p:cNvPr id="6" name="Platshållare för bildnummer 5"/>
          <p:cNvSpPr>
            <a:spLocks noGrp="1"/>
          </p:cNvSpPr>
          <p:nvPr userDrawn="1">
            <p:ph type="sldNum" sz="quarter" idx="12"/>
          </p:nvPr>
        </p:nvSpPr>
        <p:spPr/>
        <p:txBody>
          <a:bodyPr/>
          <a:lstStyle/>
          <a:p>
            <a:fld id="{FD43D94F-9FDA-42B2-A3AC-AA0E16E3F96A}" type="slidenum">
              <a:rPr lang="sv-SE" smtClean="0"/>
              <a:t>‹#›</a:t>
            </a:fld>
            <a:endParaRPr lang="sv-SE"/>
          </a:p>
        </p:txBody>
      </p:sp>
      <p:sp>
        <p:nvSpPr>
          <p:cNvPr id="33" name="Platshållare för bild 29"/>
          <p:cNvSpPr>
            <a:spLocks noGrp="1"/>
          </p:cNvSpPr>
          <p:nvPr>
            <p:ph type="pic" sz="quarter" idx="13"/>
          </p:nvPr>
        </p:nvSpPr>
        <p:spPr>
          <a:xfrm>
            <a:off x="7599773" y="0"/>
            <a:ext cx="3479252" cy="6858000"/>
          </a:xfrm>
          <a:custGeom>
            <a:avLst/>
            <a:gdLst/>
            <a:ahLst/>
            <a:cxnLst/>
            <a:rect l="l" t="t" r="r" b="b"/>
            <a:pathLst>
              <a:path w="3479252" h="6858000">
                <a:moveTo>
                  <a:pt x="2055576" y="0"/>
                </a:moveTo>
                <a:cubicBezTo>
                  <a:pt x="1758659" y="418635"/>
                  <a:pt x="1682527" y="913385"/>
                  <a:pt x="1842405" y="1438582"/>
                </a:cubicBezTo>
                <a:cubicBezTo>
                  <a:pt x="1948991" y="1781101"/>
                  <a:pt x="2360106" y="2351967"/>
                  <a:pt x="2763607" y="2907610"/>
                </a:cubicBezTo>
                <a:cubicBezTo>
                  <a:pt x="3045297" y="3295798"/>
                  <a:pt x="3311761" y="3668764"/>
                  <a:pt x="3479252" y="3958002"/>
                </a:cubicBezTo>
                <a:cubicBezTo>
                  <a:pt x="3753329" y="4452753"/>
                  <a:pt x="3745716" y="5107346"/>
                  <a:pt x="3456413" y="5670600"/>
                </a:cubicBezTo>
                <a:cubicBezTo>
                  <a:pt x="3250855" y="6058788"/>
                  <a:pt x="2733154" y="6736216"/>
                  <a:pt x="1537875" y="6858000"/>
                </a:cubicBezTo>
                <a:cubicBezTo>
                  <a:pt x="1537875" y="6858000"/>
                  <a:pt x="1537875" y="6858000"/>
                  <a:pt x="0" y="6858000"/>
                </a:cubicBezTo>
                <a:cubicBezTo>
                  <a:pt x="875523" y="6789497"/>
                  <a:pt x="1522649" y="6431754"/>
                  <a:pt x="1827179" y="5838054"/>
                </a:cubicBezTo>
                <a:cubicBezTo>
                  <a:pt x="2078416" y="5350915"/>
                  <a:pt x="2055576" y="4749603"/>
                  <a:pt x="1766273" y="4277687"/>
                </a:cubicBezTo>
                <a:cubicBezTo>
                  <a:pt x="1598781" y="3996060"/>
                  <a:pt x="1317091" y="3630706"/>
                  <a:pt x="1043015" y="3272964"/>
                </a:cubicBezTo>
                <a:cubicBezTo>
                  <a:pt x="669966" y="2785825"/>
                  <a:pt x="281690" y="2283463"/>
                  <a:pt x="159878" y="1979001"/>
                </a:cubicBezTo>
                <a:cubicBezTo>
                  <a:pt x="30453" y="1666928"/>
                  <a:pt x="-7613" y="1187401"/>
                  <a:pt x="258851" y="776378"/>
                </a:cubicBezTo>
                <a:cubicBezTo>
                  <a:pt x="472021" y="449081"/>
                  <a:pt x="959269" y="60892"/>
                  <a:pt x="2055576" y="0"/>
                </a:cubicBezTo>
                <a:close/>
              </a:path>
            </a:pathLst>
          </a:custGeom>
          <a:solidFill>
            <a:schemeClr val="accent1"/>
          </a:solidFill>
        </p:spPr>
        <p:txBody>
          <a:bodyPr vert="horz" lIns="0" tIns="0" rIns="0" bIns="0" rtlCol="0">
            <a:normAutofit/>
          </a:bodyPr>
          <a:lstStyle>
            <a:lvl1pPr marL="270000" indent="-270000">
              <a:defRPr lang="sv-SE" sz="1800" dirty="0"/>
            </a:lvl1pPr>
          </a:lstStyle>
          <a:p>
            <a:pPr marL="0" lvl="0" indent="0"/>
            <a:r>
              <a:rPr lang="sv-SE"/>
              <a:t>Klicka på ikonen för att lägga till en bild</a:t>
            </a:r>
            <a:endParaRPr lang="sv-SE" dirty="0"/>
          </a:p>
        </p:txBody>
      </p:sp>
    </p:spTree>
    <p:extLst>
      <p:ext uri="{BB962C8B-B14F-4D97-AF65-F5344CB8AC3E}">
        <p14:creationId xmlns:p14="http://schemas.microsoft.com/office/powerpoint/2010/main" val="558026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911230" y="368825"/>
            <a:ext cx="10369540" cy="1152000"/>
          </a:xfrm>
        </p:spPr>
        <p:txBody>
          <a:bodyPr/>
          <a:lstStyle/>
          <a:p>
            <a:r>
              <a:rPr lang="sv-SE"/>
              <a:t>Klicka här för att ändra format</a:t>
            </a:r>
          </a:p>
        </p:txBody>
      </p:sp>
      <p:sp>
        <p:nvSpPr>
          <p:cNvPr id="3" name="Platshållare för innehåll 2"/>
          <p:cNvSpPr>
            <a:spLocks noGrp="1"/>
          </p:cNvSpPr>
          <p:nvPr>
            <p:ph sz="half" idx="1"/>
          </p:nvPr>
        </p:nvSpPr>
        <p:spPr>
          <a:xfrm>
            <a:off x="911230" y="1665288"/>
            <a:ext cx="5040000" cy="4572000"/>
          </a:xfrm>
        </p:spPr>
        <p:txBody>
          <a:bodyPr>
            <a:normAutofit/>
          </a:bodyPr>
          <a:lstStyle>
            <a:lvl1pPr>
              <a:defRPr sz="2400"/>
            </a:lvl1pPr>
            <a:lvl2pPr>
              <a:defRPr sz="2000"/>
            </a:lvl2pPr>
            <a:lvl3pPr>
              <a:defRPr sz="18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240770" y="1665288"/>
            <a:ext cx="5040000" cy="4572000"/>
          </a:xfrm>
        </p:spPr>
        <p:txBody>
          <a:bodyPr>
            <a:normAutofit/>
          </a:bodyPr>
          <a:lstStyle>
            <a:lvl1pPr>
              <a:defRPr sz="2400"/>
            </a:lvl1pPr>
            <a:lvl2pPr>
              <a:defRPr sz="2000"/>
            </a:lvl2pPr>
            <a:lvl3pPr>
              <a:defRPr sz="18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A11B4742-DCA8-4AFF-8DB6-C4813321A9A9}" type="datetime1">
              <a:rPr lang="sv-SE" smtClean="0"/>
              <a:t>2020-02-27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D43D94F-9FDA-42B2-A3AC-AA0E16E3F96A}" type="slidenum">
              <a:rPr lang="sv-SE" smtClean="0"/>
              <a:t>‹#›</a:t>
            </a:fld>
            <a:endParaRPr lang="sv-SE"/>
          </a:p>
        </p:txBody>
      </p:sp>
    </p:spTree>
    <p:extLst>
      <p:ext uri="{BB962C8B-B14F-4D97-AF65-F5344CB8AC3E}">
        <p14:creationId xmlns:p14="http://schemas.microsoft.com/office/powerpoint/2010/main" val="274600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911230" y="1665288"/>
            <a:ext cx="5040000" cy="810204"/>
          </a:xfrm>
        </p:spPr>
        <p:txBody>
          <a:bodyPr bIns="144000" anchor="t" anchorCtr="0">
            <a:spAutoFit/>
          </a:bodyPr>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911230" y="2143093"/>
            <a:ext cx="5040000" cy="409419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6240770" y="1665288"/>
            <a:ext cx="5040000" cy="810204"/>
          </a:xfrm>
        </p:spPr>
        <p:txBody>
          <a:bodyPr bIns="144000" anchor="t" anchorCtr="0">
            <a:spAutoFit/>
          </a:bodyPr>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240770" y="2143093"/>
            <a:ext cx="5040000" cy="409419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28D71E92-F467-48AE-B281-7E6023A2A605}" type="datetime1">
              <a:rPr lang="sv-SE" smtClean="0"/>
              <a:t>2020-02-27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FD43D94F-9FDA-42B2-A3AC-AA0E16E3F96A}" type="slidenum">
              <a:rPr lang="sv-SE" smtClean="0"/>
              <a:t>‹#›</a:t>
            </a:fld>
            <a:endParaRPr lang="sv-SE"/>
          </a:p>
        </p:txBody>
      </p:sp>
      <p:sp>
        <p:nvSpPr>
          <p:cNvPr id="10" name="Rubrik 9"/>
          <p:cNvSpPr>
            <a:spLocks noGrp="1"/>
          </p:cNvSpPr>
          <p:nvPr>
            <p:ph type="title"/>
          </p:nvPr>
        </p:nvSpPr>
        <p:spPr>
          <a:xfrm>
            <a:off x="911230" y="368825"/>
            <a:ext cx="10369540" cy="1152000"/>
          </a:xfrm>
        </p:spPr>
        <p:txBody>
          <a:bodyPr/>
          <a:lstStyle/>
          <a:p>
            <a:r>
              <a:rPr lang="sv-SE"/>
              <a:t>Klicka här för att ändra format</a:t>
            </a:r>
          </a:p>
        </p:txBody>
      </p:sp>
    </p:spTree>
    <p:extLst>
      <p:ext uri="{BB962C8B-B14F-4D97-AF65-F5344CB8AC3E}">
        <p14:creationId xmlns:p14="http://schemas.microsoft.com/office/powerpoint/2010/main" val="1624549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04DEFA8D-988D-490E-95E4-16A338478EB2}" type="datetime1">
              <a:rPr lang="sv-SE" smtClean="0"/>
              <a:t>2020-02-27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FD43D94F-9FDA-42B2-A3AC-AA0E16E3F96A}" type="slidenum">
              <a:rPr lang="sv-SE" smtClean="0"/>
              <a:t>‹#›</a:t>
            </a:fld>
            <a:endParaRPr lang="sv-SE"/>
          </a:p>
        </p:txBody>
      </p:sp>
    </p:spTree>
    <p:extLst>
      <p:ext uri="{BB962C8B-B14F-4D97-AF65-F5344CB8AC3E}">
        <p14:creationId xmlns:p14="http://schemas.microsoft.com/office/powerpoint/2010/main" val="3504052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A268275-5A1C-4187-9055-5638B0278343}" type="datetime1">
              <a:rPr lang="sv-SE" smtClean="0"/>
              <a:t>2020-02-27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FD43D94F-9FDA-42B2-A3AC-AA0E16E3F96A}" type="slidenum">
              <a:rPr lang="sv-SE" smtClean="0"/>
              <a:t>‹#›</a:t>
            </a:fld>
            <a:endParaRPr lang="sv-SE"/>
          </a:p>
        </p:txBody>
      </p:sp>
    </p:spTree>
    <p:extLst>
      <p:ext uri="{BB962C8B-B14F-4D97-AF65-F5344CB8AC3E}">
        <p14:creationId xmlns:p14="http://schemas.microsoft.com/office/powerpoint/2010/main" val="207685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11230" y="368825"/>
            <a:ext cx="10369540" cy="1152000"/>
          </a:xfrm>
          <a:prstGeom prst="rect">
            <a:avLst/>
          </a:prstGeom>
        </p:spPr>
        <p:txBody>
          <a:bodyPr vert="horz" lIns="0" tIns="0" rIns="0" bIns="0" rtlCol="0" anchor="ctr">
            <a:normAutofit/>
          </a:bodyPr>
          <a:lstStyle/>
          <a:p>
            <a:r>
              <a:rPr lang="sv-SE" dirty="0"/>
              <a:t>Klicka här för att ändra format</a:t>
            </a:r>
          </a:p>
        </p:txBody>
      </p:sp>
      <p:sp>
        <p:nvSpPr>
          <p:cNvPr id="3" name="Platshållare för text 2"/>
          <p:cNvSpPr>
            <a:spLocks noGrp="1"/>
          </p:cNvSpPr>
          <p:nvPr>
            <p:ph type="body" idx="1"/>
          </p:nvPr>
        </p:nvSpPr>
        <p:spPr>
          <a:xfrm>
            <a:off x="911225" y="1665288"/>
            <a:ext cx="10369551" cy="4572000"/>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0" y="6524625"/>
            <a:ext cx="2880000" cy="333375"/>
          </a:xfrm>
          <a:prstGeom prst="rect">
            <a:avLst/>
          </a:prstGeom>
        </p:spPr>
        <p:txBody>
          <a:bodyPr vert="horz" lIns="108000" tIns="36000" rIns="108000" bIns="36000" rtlCol="0" anchor="ctr"/>
          <a:lstStyle>
            <a:lvl1pPr algn="l">
              <a:defRPr sz="1000">
                <a:solidFill>
                  <a:schemeClr val="bg1">
                    <a:lumMod val="50000"/>
                  </a:schemeClr>
                </a:solidFill>
                <a:latin typeface="Arial" panose="020B0604020202020204" pitchFamily="34" charset="0"/>
                <a:cs typeface="Arial" panose="020B0604020202020204" pitchFamily="34" charset="0"/>
              </a:defRPr>
            </a:lvl1pPr>
          </a:lstStyle>
          <a:p>
            <a:fld id="{CADD40F0-E25F-4D98-A711-6BB397E4A314}" type="datetime1">
              <a:rPr lang="sv-SE" smtClean="0"/>
              <a:t>2020-02-27</a:t>
            </a:fld>
            <a:endParaRPr lang="sv-SE" dirty="0"/>
          </a:p>
        </p:txBody>
      </p:sp>
      <p:sp>
        <p:nvSpPr>
          <p:cNvPr id="5" name="Platshållare för sidfot 4"/>
          <p:cNvSpPr>
            <a:spLocks noGrp="1"/>
          </p:cNvSpPr>
          <p:nvPr>
            <p:ph type="ftr" sz="quarter" idx="3"/>
          </p:nvPr>
        </p:nvSpPr>
        <p:spPr>
          <a:xfrm>
            <a:off x="912000" y="6524625"/>
            <a:ext cx="10368000" cy="333375"/>
          </a:xfrm>
          <a:prstGeom prst="rect">
            <a:avLst/>
          </a:prstGeom>
        </p:spPr>
        <p:txBody>
          <a:bodyPr vert="horz" lIns="108000" tIns="36000" rIns="108000" bIns="36000" rtlCol="0" anchor="ctr"/>
          <a:lstStyle>
            <a:lvl1pPr algn="ctr">
              <a:defRPr sz="1000">
                <a:solidFill>
                  <a:schemeClr val="bg1">
                    <a:lumMod val="50000"/>
                  </a:schemeClr>
                </a:solidFill>
                <a:latin typeface="Arial" panose="020B0604020202020204" pitchFamily="34" charset="0"/>
                <a:cs typeface="Arial" panose="020B0604020202020204" pitchFamily="34" charset="0"/>
              </a:defRPr>
            </a:lvl1pPr>
          </a:lstStyle>
          <a:p>
            <a:endParaRPr lang="sv-SE" dirty="0"/>
          </a:p>
        </p:txBody>
      </p:sp>
      <p:sp>
        <p:nvSpPr>
          <p:cNvPr id="6" name="Platshållare för bildnummer 5"/>
          <p:cNvSpPr>
            <a:spLocks noGrp="1"/>
          </p:cNvSpPr>
          <p:nvPr>
            <p:ph type="sldNum" sz="quarter" idx="4"/>
          </p:nvPr>
        </p:nvSpPr>
        <p:spPr>
          <a:xfrm>
            <a:off x="9312000" y="6535362"/>
            <a:ext cx="2880000" cy="320932"/>
          </a:xfrm>
          <a:prstGeom prst="rect">
            <a:avLst/>
          </a:prstGeom>
        </p:spPr>
        <p:txBody>
          <a:bodyPr vert="horz" lIns="108000" tIns="36000" rIns="108000" bIns="36000" rtlCol="0" anchor="ctr"/>
          <a:lstStyle>
            <a:lvl1pPr algn="r">
              <a:defRPr sz="1000">
                <a:solidFill>
                  <a:schemeClr val="bg1">
                    <a:lumMod val="50000"/>
                  </a:schemeClr>
                </a:solidFill>
                <a:latin typeface="Arial" panose="020B0604020202020204" pitchFamily="34" charset="0"/>
                <a:cs typeface="Arial" panose="020B0604020202020204" pitchFamily="34" charset="0"/>
              </a:defRPr>
            </a:lvl1pPr>
          </a:lstStyle>
          <a:p>
            <a:fld id="{FD43D94F-9FDA-42B2-A3AC-AA0E16E3F96A}" type="slidenum">
              <a:rPr lang="sv-SE" smtClean="0"/>
              <a:pPr/>
              <a:t>‹#›</a:t>
            </a:fld>
            <a:endParaRPr lang="sv-SE" dirty="0"/>
          </a:p>
        </p:txBody>
      </p:sp>
      <p:pic>
        <p:nvPicPr>
          <p:cNvPr id="2051" name="Picture 3" descr="K:\kunder\2017\Svenskt Vatten\Texter_underlag\Logotyp\SvVatten_Liggande_RGB_utsparad-Konkret.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895366" y="368825"/>
            <a:ext cx="925834" cy="7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54290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3" r:id="rId3"/>
    <p:sldLayoutId id="2147483662"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4" r:id="rId14"/>
    <p:sldLayoutId id="2147483665" r:id="rId15"/>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hdr="0" ftr="0"/>
  <p:txStyles>
    <p:title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p:titleStyle>
    <p:bodyStyle>
      <a:lvl1pPr marL="270000" indent="-270000" algn="l" defTabSz="914400" rtl="0" eaLnBrk="1" latinLnBrk="0" hangingPunct="1">
        <a:lnSpc>
          <a:spcPct val="100000"/>
        </a:lnSpc>
        <a:spcBef>
          <a:spcPts val="1200"/>
        </a:spcBef>
        <a:buSzPct val="100000"/>
        <a:buFont typeface="Arial" panose="020B0604020202020204" pitchFamily="34" charset="0"/>
        <a:buChar char="•"/>
        <a:defRPr sz="2400" kern="1200">
          <a:solidFill>
            <a:schemeClr val="tx1"/>
          </a:solidFill>
          <a:latin typeface="+mn-lt"/>
          <a:ea typeface="+mn-ea"/>
          <a:cs typeface="+mn-cs"/>
        </a:defRPr>
      </a:lvl1pPr>
      <a:lvl2pPr marL="540000" indent="-270000" algn="l" defTabSz="914400" rtl="0" eaLnBrk="1" latinLnBrk="0" hangingPunct="1">
        <a:lnSpc>
          <a:spcPct val="100000"/>
        </a:lnSpc>
        <a:spcBef>
          <a:spcPts val="1000"/>
        </a:spcBef>
        <a:buFont typeface="Arial" panose="020B0604020202020204" pitchFamily="34" charset="0"/>
        <a:buChar char="–"/>
        <a:defRPr sz="2000" kern="1200">
          <a:solidFill>
            <a:schemeClr val="tx1"/>
          </a:solidFill>
          <a:latin typeface="+mn-lt"/>
          <a:ea typeface="+mn-ea"/>
          <a:cs typeface="+mn-cs"/>
        </a:defRPr>
      </a:lvl2pPr>
      <a:lvl3pPr marL="720000" indent="-1800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90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1080000" indent="-180000" algn="l" defTabSz="914400" rtl="0" eaLnBrk="1" latinLnBrk="0" hangingPunct="1">
        <a:lnSpc>
          <a:spcPct val="100000"/>
        </a:lnSpc>
        <a:spcBef>
          <a:spcPts val="600"/>
        </a:spcBef>
        <a:buSzPct val="7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NUL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emf"/><Relationship Id="rId7" Type="http://schemas.openxmlformats.org/officeDocument/2006/relationships/diagramColors" Target="../diagrams/colors1.xml"/><Relationship Id="rId12"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QuickStyle" Target="../diagrams/quickStyle1.xml"/><Relationship Id="rId11" Type="http://schemas.openxmlformats.org/officeDocument/2006/relationships/image" Target="../media/image7.png"/><Relationship Id="rId5" Type="http://schemas.openxmlformats.org/officeDocument/2006/relationships/diagramLayout" Target="../diagrams/layout1.xml"/><Relationship Id="rId10" Type="http://schemas.openxmlformats.org/officeDocument/2006/relationships/image" Target="../media/image6.png"/><Relationship Id="rId4" Type="http://schemas.openxmlformats.org/officeDocument/2006/relationships/diagramData" Target="../diagrams/data1.xml"/><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ubrik 1"/>
          <p:cNvSpPr>
            <a:spLocks noGrp="1"/>
          </p:cNvSpPr>
          <p:nvPr>
            <p:ph type="ctrTitle"/>
          </p:nvPr>
        </p:nvSpPr>
        <p:spPr>
          <a:xfrm>
            <a:off x="911225" y="2681103"/>
            <a:ext cx="7920000" cy="747897"/>
          </a:xfrm>
        </p:spPr>
        <p:txBody>
          <a:bodyPr/>
          <a:lstStyle/>
          <a:p>
            <a:r>
              <a:rPr lang="sv-SE" dirty="0"/>
              <a:t> </a:t>
            </a:r>
          </a:p>
        </p:txBody>
      </p:sp>
      <p:sp>
        <p:nvSpPr>
          <p:cNvPr id="3" name="Underrubrik 2"/>
          <p:cNvSpPr>
            <a:spLocks noGrp="1"/>
          </p:cNvSpPr>
          <p:nvPr>
            <p:ph type="subTitle" idx="1"/>
          </p:nvPr>
        </p:nvSpPr>
        <p:spPr>
          <a:xfrm>
            <a:off x="487672" y="3428999"/>
            <a:ext cx="8209111" cy="2179397"/>
          </a:xfrm>
        </p:spPr>
        <p:txBody>
          <a:bodyPr/>
          <a:lstStyle/>
          <a:p>
            <a:r>
              <a:rPr lang="sv-SE" b="1" dirty="0"/>
              <a:t>Hållbar slamhantering, SOU 2020:3</a:t>
            </a:r>
          </a:p>
          <a:p>
            <a:endParaRPr lang="sv-SE" sz="2000" dirty="0"/>
          </a:p>
          <a:p>
            <a:r>
              <a:rPr lang="sv-SE" sz="2000" dirty="0"/>
              <a:t>Gävle 20200219</a:t>
            </a:r>
          </a:p>
          <a:p>
            <a:r>
              <a:rPr lang="sv-SE" sz="2000" dirty="0"/>
              <a:t>Anders Finnson, Svenskt Vatten</a:t>
            </a:r>
          </a:p>
        </p:txBody>
      </p:sp>
      <p:pic>
        <p:nvPicPr>
          <p:cNvPr id="5" name="Platshållare för bild 4"/>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2315" r="32315"/>
          <a:stretch>
            <a:fillRect/>
          </a:stretch>
        </p:blipFill>
        <p:spPr/>
      </p:pic>
    </p:spTree>
    <p:extLst>
      <p:ext uri="{BB962C8B-B14F-4D97-AF65-F5344CB8AC3E}">
        <p14:creationId xmlns:p14="http://schemas.microsoft.com/office/powerpoint/2010/main" val="1962394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0542C6-B308-4BA8-AC4A-E870362D3D66}"/>
              </a:ext>
            </a:extLst>
          </p:cNvPr>
          <p:cNvSpPr>
            <a:spLocks noGrp="1"/>
          </p:cNvSpPr>
          <p:nvPr>
            <p:ph type="title"/>
          </p:nvPr>
        </p:nvSpPr>
        <p:spPr/>
        <p:txBody>
          <a:bodyPr/>
          <a:lstStyle/>
          <a:p>
            <a:r>
              <a:rPr lang="sv-SE" dirty="0"/>
              <a:t>Giftfri och cirkulär återföring av fosfor</a:t>
            </a:r>
            <a:br>
              <a:rPr lang="sv-SE" dirty="0"/>
            </a:br>
            <a:r>
              <a:rPr lang="sv-SE" dirty="0"/>
              <a:t>från avloppsslam </a:t>
            </a:r>
          </a:p>
        </p:txBody>
      </p:sp>
      <p:sp>
        <p:nvSpPr>
          <p:cNvPr id="3" name="Platshållare för innehåll 2">
            <a:extLst>
              <a:ext uri="{FF2B5EF4-FFF2-40B4-BE49-F238E27FC236}">
                <a16:creationId xmlns:a16="http://schemas.microsoft.com/office/drawing/2014/main" id="{60C06AED-793C-4E73-A271-D79F9E59EF39}"/>
              </a:ext>
            </a:extLst>
          </p:cNvPr>
          <p:cNvSpPr>
            <a:spLocks noGrp="1"/>
          </p:cNvSpPr>
          <p:nvPr>
            <p:ph idx="1"/>
          </p:nvPr>
        </p:nvSpPr>
        <p:spPr>
          <a:xfrm>
            <a:off x="926526" y="1744389"/>
            <a:ext cx="10369551" cy="4572000"/>
          </a:xfrm>
        </p:spPr>
        <p:txBody>
          <a:bodyPr/>
          <a:lstStyle/>
          <a:p>
            <a:pPr marL="0" indent="0">
              <a:buNone/>
            </a:pPr>
            <a:r>
              <a:rPr lang="sv-SE" sz="3600" dirty="0">
                <a:solidFill>
                  <a:srgbClr val="0070C0"/>
                </a:solidFill>
              </a:rPr>
              <a:t>Uppdrag 1:</a:t>
            </a:r>
          </a:p>
          <a:p>
            <a:r>
              <a:rPr lang="sv-SE" sz="3600" dirty="0"/>
              <a:t>Hur kan ett förbud mot att sprida avloppsslam med krav på att återvinna dess fosforinnehåll utformas  - med eventuella undantag?</a:t>
            </a:r>
          </a:p>
          <a:p>
            <a:pPr marL="0" indent="0">
              <a:buNone/>
            </a:pPr>
            <a:endParaRPr lang="sv-SE" dirty="0"/>
          </a:p>
          <a:p>
            <a:pPr marL="0" indent="0">
              <a:buNone/>
            </a:pPr>
            <a:endParaRPr lang="sv-SE" dirty="0"/>
          </a:p>
        </p:txBody>
      </p:sp>
      <p:sp>
        <p:nvSpPr>
          <p:cNvPr id="4" name="Platshållare för datum 3">
            <a:extLst>
              <a:ext uri="{FF2B5EF4-FFF2-40B4-BE49-F238E27FC236}">
                <a16:creationId xmlns:a16="http://schemas.microsoft.com/office/drawing/2014/main" id="{454E6DC3-BC84-45E5-80F7-710792647CC6}"/>
              </a:ext>
            </a:extLst>
          </p:cNvPr>
          <p:cNvSpPr>
            <a:spLocks noGrp="1"/>
          </p:cNvSpPr>
          <p:nvPr>
            <p:ph type="dt" sz="half" idx="10"/>
          </p:nvPr>
        </p:nvSpPr>
        <p:spPr/>
        <p:txBody>
          <a:bodyPr/>
          <a:lstStyle/>
          <a:p>
            <a:fld id="{84EC9957-4BD6-4491-A3AA-31D46EC70D61}" type="datetime1">
              <a:rPr lang="sv-SE" smtClean="0"/>
              <a:t>2020-02-27</a:t>
            </a:fld>
            <a:endParaRPr lang="sv-SE"/>
          </a:p>
        </p:txBody>
      </p:sp>
      <p:sp>
        <p:nvSpPr>
          <p:cNvPr id="5" name="Platshållare för bildnummer 4">
            <a:extLst>
              <a:ext uri="{FF2B5EF4-FFF2-40B4-BE49-F238E27FC236}">
                <a16:creationId xmlns:a16="http://schemas.microsoft.com/office/drawing/2014/main" id="{13912ED4-90FA-43B7-B760-9DFE917CB313}"/>
              </a:ext>
            </a:extLst>
          </p:cNvPr>
          <p:cNvSpPr>
            <a:spLocks noGrp="1"/>
          </p:cNvSpPr>
          <p:nvPr>
            <p:ph type="sldNum" sz="quarter" idx="12"/>
          </p:nvPr>
        </p:nvSpPr>
        <p:spPr/>
        <p:txBody>
          <a:bodyPr/>
          <a:lstStyle/>
          <a:p>
            <a:fld id="{BFCFD988-D181-4873-A1FE-6D3D528B1E17}" type="slidenum">
              <a:rPr lang="sv-SE" smtClean="0"/>
              <a:t>10</a:t>
            </a:fld>
            <a:endParaRPr lang="sv-SE"/>
          </a:p>
        </p:txBody>
      </p:sp>
    </p:spTree>
    <p:extLst>
      <p:ext uri="{BB962C8B-B14F-4D97-AF65-F5344CB8AC3E}">
        <p14:creationId xmlns:p14="http://schemas.microsoft.com/office/powerpoint/2010/main" val="2058562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0542C6-B308-4BA8-AC4A-E870362D3D66}"/>
              </a:ext>
            </a:extLst>
          </p:cNvPr>
          <p:cNvSpPr>
            <a:spLocks noGrp="1"/>
          </p:cNvSpPr>
          <p:nvPr>
            <p:ph type="title"/>
          </p:nvPr>
        </p:nvSpPr>
        <p:spPr/>
        <p:txBody>
          <a:bodyPr/>
          <a:lstStyle/>
          <a:p>
            <a:r>
              <a:rPr lang="sv-SE" dirty="0"/>
              <a:t>Giftfri och cirkulär återföring av fosfor</a:t>
            </a:r>
            <a:br>
              <a:rPr lang="sv-SE" dirty="0"/>
            </a:br>
            <a:r>
              <a:rPr lang="sv-SE" dirty="0"/>
              <a:t>från avloppsslam </a:t>
            </a:r>
          </a:p>
        </p:txBody>
      </p:sp>
      <p:sp>
        <p:nvSpPr>
          <p:cNvPr id="3" name="Platshållare för innehåll 2">
            <a:extLst>
              <a:ext uri="{FF2B5EF4-FFF2-40B4-BE49-F238E27FC236}">
                <a16:creationId xmlns:a16="http://schemas.microsoft.com/office/drawing/2014/main" id="{60C06AED-793C-4E73-A271-D79F9E59EF39}"/>
              </a:ext>
            </a:extLst>
          </p:cNvPr>
          <p:cNvSpPr>
            <a:spLocks noGrp="1"/>
          </p:cNvSpPr>
          <p:nvPr>
            <p:ph idx="1"/>
          </p:nvPr>
        </p:nvSpPr>
        <p:spPr>
          <a:xfrm>
            <a:off x="911219" y="1731357"/>
            <a:ext cx="10369551" cy="4572000"/>
          </a:xfrm>
        </p:spPr>
        <p:txBody>
          <a:bodyPr/>
          <a:lstStyle/>
          <a:p>
            <a:pPr marL="0" indent="0">
              <a:buNone/>
            </a:pPr>
            <a:r>
              <a:rPr lang="sv-SE" sz="3600" dirty="0">
                <a:solidFill>
                  <a:srgbClr val="0070C0"/>
                </a:solidFill>
              </a:rPr>
              <a:t>Uppdrag 2:</a:t>
            </a:r>
          </a:p>
          <a:p>
            <a:r>
              <a:rPr lang="sv-SE" sz="3600" dirty="0"/>
              <a:t>Hur ser den tekniska utvecklingen för fosforåtervinning ut och krävs det ett investeringsstöd?</a:t>
            </a:r>
          </a:p>
          <a:p>
            <a:pPr marL="0" indent="0">
              <a:buNone/>
            </a:pPr>
            <a:endParaRPr lang="sv-SE" dirty="0"/>
          </a:p>
          <a:p>
            <a:pPr marL="0" indent="0">
              <a:buNone/>
            </a:pPr>
            <a:r>
              <a:rPr lang="sv-SE" sz="3600" dirty="0">
                <a:solidFill>
                  <a:srgbClr val="0070C0"/>
                </a:solidFill>
              </a:rPr>
              <a:t>Uppdrag 3:</a:t>
            </a:r>
          </a:p>
          <a:p>
            <a:r>
              <a:rPr lang="sv-SE" sz="3600" dirty="0"/>
              <a:t>Hur ska fortsatt uppströmsarbete ske?</a:t>
            </a:r>
          </a:p>
          <a:p>
            <a:pPr marL="0" indent="0">
              <a:buNone/>
            </a:pPr>
            <a:endParaRPr lang="sv-SE" dirty="0"/>
          </a:p>
          <a:p>
            <a:pPr marL="0" indent="0">
              <a:buNone/>
            </a:pPr>
            <a:endParaRPr lang="sv-SE" dirty="0"/>
          </a:p>
        </p:txBody>
      </p:sp>
      <p:sp>
        <p:nvSpPr>
          <p:cNvPr id="4" name="Platshållare för datum 3">
            <a:extLst>
              <a:ext uri="{FF2B5EF4-FFF2-40B4-BE49-F238E27FC236}">
                <a16:creationId xmlns:a16="http://schemas.microsoft.com/office/drawing/2014/main" id="{454E6DC3-BC84-45E5-80F7-710792647CC6}"/>
              </a:ext>
            </a:extLst>
          </p:cNvPr>
          <p:cNvSpPr>
            <a:spLocks noGrp="1"/>
          </p:cNvSpPr>
          <p:nvPr>
            <p:ph type="dt" sz="half" idx="10"/>
          </p:nvPr>
        </p:nvSpPr>
        <p:spPr/>
        <p:txBody>
          <a:bodyPr/>
          <a:lstStyle/>
          <a:p>
            <a:fld id="{84EC9957-4BD6-4491-A3AA-31D46EC70D61}" type="datetime1">
              <a:rPr lang="sv-SE" smtClean="0"/>
              <a:t>2020-02-27</a:t>
            </a:fld>
            <a:endParaRPr lang="sv-SE"/>
          </a:p>
        </p:txBody>
      </p:sp>
      <p:sp>
        <p:nvSpPr>
          <p:cNvPr id="5" name="Platshållare för bildnummer 4">
            <a:extLst>
              <a:ext uri="{FF2B5EF4-FFF2-40B4-BE49-F238E27FC236}">
                <a16:creationId xmlns:a16="http://schemas.microsoft.com/office/drawing/2014/main" id="{13912ED4-90FA-43B7-B760-9DFE917CB313}"/>
              </a:ext>
            </a:extLst>
          </p:cNvPr>
          <p:cNvSpPr>
            <a:spLocks noGrp="1"/>
          </p:cNvSpPr>
          <p:nvPr>
            <p:ph type="sldNum" sz="quarter" idx="12"/>
          </p:nvPr>
        </p:nvSpPr>
        <p:spPr/>
        <p:txBody>
          <a:bodyPr/>
          <a:lstStyle/>
          <a:p>
            <a:fld id="{BFCFD988-D181-4873-A1FE-6D3D528B1E17}" type="slidenum">
              <a:rPr lang="sv-SE" smtClean="0"/>
              <a:t>11</a:t>
            </a:fld>
            <a:endParaRPr lang="sv-SE"/>
          </a:p>
        </p:txBody>
      </p:sp>
    </p:spTree>
    <p:extLst>
      <p:ext uri="{BB962C8B-B14F-4D97-AF65-F5344CB8AC3E}">
        <p14:creationId xmlns:p14="http://schemas.microsoft.com/office/powerpoint/2010/main" val="2157968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0542C6-B308-4BA8-AC4A-E870362D3D66}"/>
              </a:ext>
            </a:extLst>
          </p:cNvPr>
          <p:cNvSpPr>
            <a:spLocks noGrp="1"/>
          </p:cNvSpPr>
          <p:nvPr>
            <p:ph type="title"/>
          </p:nvPr>
        </p:nvSpPr>
        <p:spPr/>
        <p:txBody>
          <a:bodyPr/>
          <a:lstStyle/>
          <a:p>
            <a:r>
              <a:rPr lang="sv-SE" dirty="0"/>
              <a:t>Giftfri och cirkulär återföring av fosfor</a:t>
            </a:r>
            <a:br>
              <a:rPr lang="sv-SE" dirty="0"/>
            </a:br>
            <a:r>
              <a:rPr lang="sv-SE" dirty="0"/>
              <a:t>från avloppsslam </a:t>
            </a:r>
          </a:p>
        </p:txBody>
      </p:sp>
      <p:sp>
        <p:nvSpPr>
          <p:cNvPr id="3" name="Platshållare för innehåll 2">
            <a:extLst>
              <a:ext uri="{FF2B5EF4-FFF2-40B4-BE49-F238E27FC236}">
                <a16:creationId xmlns:a16="http://schemas.microsoft.com/office/drawing/2014/main" id="{60C06AED-793C-4E73-A271-D79F9E59EF39}"/>
              </a:ext>
            </a:extLst>
          </p:cNvPr>
          <p:cNvSpPr>
            <a:spLocks noGrp="1"/>
          </p:cNvSpPr>
          <p:nvPr>
            <p:ph idx="1"/>
          </p:nvPr>
        </p:nvSpPr>
        <p:spPr>
          <a:xfrm>
            <a:off x="895441" y="2636912"/>
            <a:ext cx="10369551" cy="4572000"/>
          </a:xfrm>
        </p:spPr>
        <p:txBody>
          <a:bodyPr/>
          <a:lstStyle/>
          <a:p>
            <a:pPr marL="0" indent="0">
              <a:buNone/>
            </a:pPr>
            <a:r>
              <a:rPr lang="sv-SE" sz="3600" dirty="0">
                <a:solidFill>
                  <a:srgbClr val="0070C0"/>
                </a:solidFill>
              </a:rPr>
              <a:t>Avgränsningar: </a:t>
            </a:r>
            <a:r>
              <a:rPr lang="sv-SE" sz="3600" dirty="0"/>
              <a:t>enskilda avlopp? anläggningsjord?</a:t>
            </a:r>
          </a:p>
          <a:p>
            <a:pPr marL="0" indent="0">
              <a:buNone/>
            </a:pPr>
            <a:endParaRPr lang="sv-SE" sz="3600" dirty="0">
              <a:solidFill>
                <a:srgbClr val="00B0F0"/>
              </a:solidFill>
            </a:endParaRPr>
          </a:p>
          <a:p>
            <a:pPr marL="0" indent="0">
              <a:buNone/>
            </a:pPr>
            <a:r>
              <a:rPr lang="sv-SE" sz="3600" dirty="0">
                <a:solidFill>
                  <a:srgbClr val="0070C0"/>
                </a:solidFill>
              </a:rPr>
              <a:t>Undantag: </a:t>
            </a:r>
            <a:r>
              <a:rPr lang="sv-SE" sz="3600" dirty="0"/>
              <a:t>som i Tyskland på storlek eller annat?</a:t>
            </a:r>
          </a:p>
          <a:p>
            <a:pPr marL="0" indent="0">
              <a:buNone/>
            </a:pPr>
            <a:endParaRPr lang="sv-SE" sz="3600" dirty="0"/>
          </a:p>
          <a:p>
            <a:pPr marL="0" indent="0">
              <a:buNone/>
            </a:pPr>
            <a:endParaRPr lang="sv-SE" dirty="0"/>
          </a:p>
        </p:txBody>
      </p:sp>
      <p:sp>
        <p:nvSpPr>
          <p:cNvPr id="4" name="Platshållare för datum 3">
            <a:extLst>
              <a:ext uri="{FF2B5EF4-FFF2-40B4-BE49-F238E27FC236}">
                <a16:creationId xmlns:a16="http://schemas.microsoft.com/office/drawing/2014/main" id="{454E6DC3-BC84-45E5-80F7-710792647CC6}"/>
              </a:ext>
            </a:extLst>
          </p:cNvPr>
          <p:cNvSpPr>
            <a:spLocks noGrp="1"/>
          </p:cNvSpPr>
          <p:nvPr>
            <p:ph type="dt" sz="half" idx="10"/>
          </p:nvPr>
        </p:nvSpPr>
        <p:spPr/>
        <p:txBody>
          <a:bodyPr/>
          <a:lstStyle/>
          <a:p>
            <a:fld id="{84EC9957-4BD6-4491-A3AA-31D46EC70D61}" type="datetime1">
              <a:rPr lang="sv-SE" smtClean="0"/>
              <a:t>2020-02-27</a:t>
            </a:fld>
            <a:endParaRPr lang="sv-SE"/>
          </a:p>
        </p:txBody>
      </p:sp>
      <p:sp>
        <p:nvSpPr>
          <p:cNvPr id="5" name="Platshållare för bildnummer 4">
            <a:extLst>
              <a:ext uri="{FF2B5EF4-FFF2-40B4-BE49-F238E27FC236}">
                <a16:creationId xmlns:a16="http://schemas.microsoft.com/office/drawing/2014/main" id="{13912ED4-90FA-43B7-B760-9DFE917CB313}"/>
              </a:ext>
            </a:extLst>
          </p:cNvPr>
          <p:cNvSpPr>
            <a:spLocks noGrp="1"/>
          </p:cNvSpPr>
          <p:nvPr>
            <p:ph type="sldNum" sz="quarter" idx="12"/>
          </p:nvPr>
        </p:nvSpPr>
        <p:spPr/>
        <p:txBody>
          <a:bodyPr/>
          <a:lstStyle/>
          <a:p>
            <a:fld id="{BFCFD988-D181-4873-A1FE-6D3D528B1E17}" type="slidenum">
              <a:rPr lang="sv-SE" smtClean="0"/>
              <a:t>12</a:t>
            </a:fld>
            <a:endParaRPr lang="sv-SE"/>
          </a:p>
        </p:txBody>
      </p:sp>
    </p:spTree>
    <p:extLst>
      <p:ext uri="{BB962C8B-B14F-4D97-AF65-F5344CB8AC3E}">
        <p14:creationId xmlns:p14="http://schemas.microsoft.com/office/powerpoint/2010/main" val="2955683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38C2EE-7CE4-40C1-B159-7E242C21A8C6}"/>
              </a:ext>
            </a:extLst>
          </p:cNvPr>
          <p:cNvSpPr>
            <a:spLocks noGrp="1"/>
          </p:cNvSpPr>
          <p:nvPr>
            <p:ph type="title"/>
          </p:nvPr>
        </p:nvSpPr>
        <p:spPr/>
        <p:txBody>
          <a:bodyPr/>
          <a:lstStyle/>
          <a:p>
            <a:r>
              <a:rPr lang="sv-SE" dirty="0"/>
              <a:t>Hållbar </a:t>
            </a:r>
            <a:r>
              <a:rPr lang="sv-SE"/>
              <a:t>slamhantering SOU </a:t>
            </a:r>
            <a:r>
              <a:rPr lang="sv-SE" dirty="0"/>
              <a:t>2020:3</a:t>
            </a:r>
          </a:p>
        </p:txBody>
      </p:sp>
      <p:sp>
        <p:nvSpPr>
          <p:cNvPr id="3" name="Platshållare för innehåll 2">
            <a:extLst>
              <a:ext uri="{FF2B5EF4-FFF2-40B4-BE49-F238E27FC236}">
                <a16:creationId xmlns:a16="http://schemas.microsoft.com/office/drawing/2014/main" id="{235F5C5F-75A0-40AA-9525-55010F2DD452}"/>
              </a:ext>
            </a:extLst>
          </p:cNvPr>
          <p:cNvSpPr>
            <a:spLocks noGrp="1"/>
          </p:cNvSpPr>
          <p:nvPr>
            <p:ph idx="1"/>
          </p:nvPr>
        </p:nvSpPr>
        <p:spPr/>
        <p:txBody>
          <a:bodyPr/>
          <a:lstStyle/>
          <a:p>
            <a:pPr marL="0" indent="0">
              <a:buNone/>
            </a:pPr>
            <a:r>
              <a:rPr lang="sv-SE" b="1" dirty="0">
                <a:solidFill>
                  <a:srgbClr val="0070C0"/>
                </a:solidFill>
              </a:rPr>
              <a:t>Utredningen hållbar slamhantering föreslår följande huvuddelar:</a:t>
            </a:r>
          </a:p>
          <a:p>
            <a:endParaRPr lang="sv-SE" b="1" dirty="0"/>
          </a:p>
          <a:p>
            <a:r>
              <a:rPr lang="sv-SE" b="1" dirty="0">
                <a:solidFill>
                  <a:schemeClr val="bg2">
                    <a:lumMod val="25000"/>
                  </a:schemeClr>
                </a:solidFill>
              </a:rPr>
              <a:t>Förbud mot all </a:t>
            </a:r>
            <a:r>
              <a:rPr lang="sv-SE" b="1" dirty="0" err="1">
                <a:solidFill>
                  <a:schemeClr val="bg2">
                    <a:lumMod val="25000"/>
                  </a:schemeClr>
                </a:solidFill>
              </a:rPr>
              <a:t>slamanvändning</a:t>
            </a:r>
            <a:r>
              <a:rPr lang="sv-SE" b="1" dirty="0">
                <a:solidFill>
                  <a:schemeClr val="bg2">
                    <a:lumMod val="25000"/>
                  </a:schemeClr>
                </a:solidFill>
              </a:rPr>
              <a:t> på all mark med vissa undantag</a:t>
            </a:r>
          </a:p>
          <a:p>
            <a:endParaRPr lang="sv-SE" b="1" dirty="0">
              <a:solidFill>
                <a:schemeClr val="bg2">
                  <a:lumMod val="25000"/>
                </a:schemeClr>
              </a:solidFill>
            </a:endParaRPr>
          </a:p>
          <a:p>
            <a:r>
              <a:rPr lang="sv-SE" b="1" dirty="0">
                <a:solidFill>
                  <a:schemeClr val="bg2">
                    <a:lumMod val="25000"/>
                  </a:schemeClr>
                </a:solidFill>
              </a:rPr>
              <a:t>Krav på återföring av fosfor från reningsverk större än 20 000 </a:t>
            </a:r>
            <a:r>
              <a:rPr lang="sv-SE" b="1" dirty="0" err="1">
                <a:solidFill>
                  <a:schemeClr val="bg2">
                    <a:lumMod val="25000"/>
                  </a:schemeClr>
                </a:solidFill>
              </a:rPr>
              <a:t>pe</a:t>
            </a:r>
            <a:endParaRPr lang="sv-SE" b="1" dirty="0">
              <a:solidFill>
                <a:schemeClr val="bg2">
                  <a:lumMod val="25000"/>
                </a:schemeClr>
              </a:solidFill>
            </a:endParaRPr>
          </a:p>
          <a:p>
            <a:pPr marL="0" indent="0">
              <a:buNone/>
            </a:pPr>
            <a:endParaRPr lang="sv-SE" b="1" dirty="0">
              <a:solidFill>
                <a:schemeClr val="bg2">
                  <a:lumMod val="25000"/>
                </a:schemeClr>
              </a:solidFill>
            </a:endParaRPr>
          </a:p>
          <a:p>
            <a:r>
              <a:rPr lang="sv-SE" b="1" dirty="0">
                <a:solidFill>
                  <a:schemeClr val="bg2">
                    <a:lumMod val="25000"/>
                  </a:schemeClr>
                </a:solidFill>
              </a:rPr>
              <a:t>Följduppdrag till Naturvårdsverket att bland annat ta fram gränsvärden för </a:t>
            </a:r>
            <a:r>
              <a:rPr lang="sv-SE" b="1" dirty="0" err="1">
                <a:solidFill>
                  <a:schemeClr val="bg2">
                    <a:lumMod val="25000"/>
                  </a:schemeClr>
                </a:solidFill>
              </a:rPr>
              <a:t>slamanvändning</a:t>
            </a:r>
            <a:r>
              <a:rPr lang="sv-SE" b="1" dirty="0">
                <a:solidFill>
                  <a:schemeClr val="bg2">
                    <a:lumMod val="25000"/>
                  </a:schemeClr>
                </a:solidFill>
              </a:rPr>
              <a:t> på åkermark</a:t>
            </a:r>
          </a:p>
          <a:p>
            <a:endParaRPr lang="sv-SE" dirty="0"/>
          </a:p>
        </p:txBody>
      </p:sp>
      <p:sp>
        <p:nvSpPr>
          <p:cNvPr id="4" name="Platshållare för datum 3">
            <a:extLst>
              <a:ext uri="{FF2B5EF4-FFF2-40B4-BE49-F238E27FC236}">
                <a16:creationId xmlns:a16="http://schemas.microsoft.com/office/drawing/2014/main" id="{A7C4460B-D37C-4AE3-8418-05035835D0DC}"/>
              </a:ext>
            </a:extLst>
          </p:cNvPr>
          <p:cNvSpPr>
            <a:spLocks noGrp="1"/>
          </p:cNvSpPr>
          <p:nvPr>
            <p:ph type="dt" sz="half" idx="10"/>
          </p:nvPr>
        </p:nvSpPr>
        <p:spPr/>
        <p:txBody>
          <a:bodyPr/>
          <a:lstStyle/>
          <a:p>
            <a:fld id="{84EC9957-4BD6-4491-A3AA-31D46EC70D61}" type="datetime1">
              <a:rPr lang="sv-SE" smtClean="0"/>
              <a:t>2020-02-27</a:t>
            </a:fld>
            <a:endParaRPr lang="sv-SE"/>
          </a:p>
        </p:txBody>
      </p:sp>
      <p:sp>
        <p:nvSpPr>
          <p:cNvPr id="5" name="Platshållare för bildnummer 4">
            <a:extLst>
              <a:ext uri="{FF2B5EF4-FFF2-40B4-BE49-F238E27FC236}">
                <a16:creationId xmlns:a16="http://schemas.microsoft.com/office/drawing/2014/main" id="{5EE0033C-40CE-4777-9D8C-DBB19C7871EF}"/>
              </a:ext>
            </a:extLst>
          </p:cNvPr>
          <p:cNvSpPr>
            <a:spLocks noGrp="1"/>
          </p:cNvSpPr>
          <p:nvPr>
            <p:ph type="sldNum" sz="quarter" idx="12"/>
          </p:nvPr>
        </p:nvSpPr>
        <p:spPr/>
        <p:txBody>
          <a:bodyPr/>
          <a:lstStyle/>
          <a:p>
            <a:fld id="{BFCFD988-D181-4873-A1FE-6D3D528B1E17}" type="slidenum">
              <a:rPr lang="sv-SE" smtClean="0"/>
              <a:t>13</a:t>
            </a:fld>
            <a:endParaRPr lang="sv-SE"/>
          </a:p>
        </p:txBody>
      </p:sp>
    </p:spTree>
    <p:extLst>
      <p:ext uri="{BB962C8B-B14F-4D97-AF65-F5344CB8AC3E}">
        <p14:creationId xmlns:p14="http://schemas.microsoft.com/office/powerpoint/2010/main" val="1498508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38C2EE-7CE4-40C1-B159-7E242C21A8C6}"/>
              </a:ext>
            </a:extLst>
          </p:cNvPr>
          <p:cNvSpPr>
            <a:spLocks noGrp="1"/>
          </p:cNvSpPr>
          <p:nvPr>
            <p:ph type="title"/>
          </p:nvPr>
        </p:nvSpPr>
        <p:spPr/>
        <p:txBody>
          <a:bodyPr/>
          <a:lstStyle/>
          <a:p>
            <a:r>
              <a:rPr lang="sv-SE" dirty="0"/>
              <a:t>Hållbar slamhantering SOU 2020:3</a:t>
            </a:r>
          </a:p>
        </p:txBody>
      </p:sp>
      <p:sp>
        <p:nvSpPr>
          <p:cNvPr id="3" name="Platshållare för innehåll 2">
            <a:extLst>
              <a:ext uri="{FF2B5EF4-FFF2-40B4-BE49-F238E27FC236}">
                <a16:creationId xmlns:a16="http://schemas.microsoft.com/office/drawing/2014/main" id="{235F5C5F-75A0-40AA-9525-55010F2DD452}"/>
              </a:ext>
            </a:extLst>
          </p:cNvPr>
          <p:cNvSpPr>
            <a:spLocks noGrp="1"/>
          </p:cNvSpPr>
          <p:nvPr>
            <p:ph idx="1"/>
          </p:nvPr>
        </p:nvSpPr>
        <p:spPr>
          <a:xfrm>
            <a:off x="911225" y="1665288"/>
            <a:ext cx="8281119" cy="4870074"/>
          </a:xfrm>
        </p:spPr>
        <p:txBody>
          <a:bodyPr>
            <a:normAutofit/>
          </a:bodyPr>
          <a:lstStyle/>
          <a:p>
            <a:pPr marL="0" indent="0">
              <a:buNone/>
            </a:pPr>
            <a:r>
              <a:rPr lang="sv-SE" b="1" dirty="0">
                <a:solidFill>
                  <a:srgbClr val="0070C0"/>
                </a:solidFill>
              </a:rPr>
              <a:t>Utredningen hållbar slamhantering konstaterar att:</a:t>
            </a:r>
          </a:p>
          <a:p>
            <a:endParaRPr lang="sv-SE" b="1" dirty="0"/>
          </a:p>
          <a:p>
            <a:r>
              <a:rPr lang="sv-SE" b="1" dirty="0">
                <a:solidFill>
                  <a:schemeClr val="tx2">
                    <a:lumMod val="75000"/>
                  </a:schemeClr>
                </a:solidFill>
              </a:rPr>
              <a:t>ett spridningsförbud för avloppsslam inte kan motiveras enbart genom de riskbedömningar som är tillgängliga</a:t>
            </a:r>
            <a:r>
              <a:rPr lang="sv-SE" dirty="0"/>
              <a:t>, utan även behöver motiveras på andra sätt</a:t>
            </a:r>
          </a:p>
          <a:p>
            <a:endParaRPr lang="sv-SE" dirty="0"/>
          </a:p>
          <a:p>
            <a:r>
              <a:rPr lang="sv-SE" b="1" dirty="0">
                <a:solidFill>
                  <a:schemeClr val="tx2">
                    <a:lumMod val="75000"/>
                  </a:schemeClr>
                </a:solidFill>
              </a:rPr>
              <a:t>Va-kollektivens och de enskilda hushållens samlade kostnader </a:t>
            </a:r>
            <a:r>
              <a:rPr lang="sv-SE" dirty="0"/>
              <a:t>för hantering av avloppsslam och fosforåtervinning kommer enligt utredningens bedömningar </a:t>
            </a:r>
            <a:r>
              <a:rPr lang="sv-SE" b="1" dirty="0">
                <a:solidFill>
                  <a:schemeClr val="tx2">
                    <a:lumMod val="75000"/>
                  </a:schemeClr>
                </a:solidFill>
              </a:rPr>
              <a:t>vida att överstiga de nyttor</a:t>
            </a:r>
            <a:r>
              <a:rPr lang="sv-SE" dirty="0">
                <a:solidFill>
                  <a:schemeClr val="tx2">
                    <a:lumMod val="75000"/>
                  </a:schemeClr>
                </a:solidFill>
              </a:rPr>
              <a:t> </a:t>
            </a:r>
            <a:r>
              <a:rPr lang="sv-SE" dirty="0"/>
              <a:t>som återvunnen fosfor representerar för dem och samhället</a:t>
            </a:r>
          </a:p>
          <a:p>
            <a:endParaRPr lang="sv-SE" dirty="0"/>
          </a:p>
        </p:txBody>
      </p:sp>
      <p:sp>
        <p:nvSpPr>
          <p:cNvPr id="4" name="Platshållare för datum 3">
            <a:extLst>
              <a:ext uri="{FF2B5EF4-FFF2-40B4-BE49-F238E27FC236}">
                <a16:creationId xmlns:a16="http://schemas.microsoft.com/office/drawing/2014/main" id="{A7C4460B-D37C-4AE3-8418-05035835D0DC}"/>
              </a:ext>
            </a:extLst>
          </p:cNvPr>
          <p:cNvSpPr>
            <a:spLocks noGrp="1"/>
          </p:cNvSpPr>
          <p:nvPr>
            <p:ph type="dt" sz="half" idx="10"/>
          </p:nvPr>
        </p:nvSpPr>
        <p:spPr/>
        <p:txBody>
          <a:bodyPr/>
          <a:lstStyle/>
          <a:p>
            <a:fld id="{84EC9957-4BD6-4491-A3AA-31D46EC70D61}" type="datetime1">
              <a:rPr lang="sv-SE" smtClean="0"/>
              <a:t>2020-02-27</a:t>
            </a:fld>
            <a:endParaRPr lang="sv-SE"/>
          </a:p>
        </p:txBody>
      </p:sp>
      <p:sp>
        <p:nvSpPr>
          <p:cNvPr id="5" name="Platshållare för bildnummer 4">
            <a:extLst>
              <a:ext uri="{FF2B5EF4-FFF2-40B4-BE49-F238E27FC236}">
                <a16:creationId xmlns:a16="http://schemas.microsoft.com/office/drawing/2014/main" id="{5EE0033C-40CE-4777-9D8C-DBB19C7871EF}"/>
              </a:ext>
            </a:extLst>
          </p:cNvPr>
          <p:cNvSpPr>
            <a:spLocks noGrp="1"/>
          </p:cNvSpPr>
          <p:nvPr>
            <p:ph type="sldNum" sz="quarter" idx="12"/>
          </p:nvPr>
        </p:nvSpPr>
        <p:spPr/>
        <p:txBody>
          <a:bodyPr/>
          <a:lstStyle/>
          <a:p>
            <a:fld id="{BFCFD988-D181-4873-A1FE-6D3D528B1E17}" type="slidenum">
              <a:rPr lang="sv-SE" smtClean="0"/>
              <a:t>14</a:t>
            </a:fld>
            <a:endParaRPr lang="sv-SE"/>
          </a:p>
        </p:txBody>
      </p:sp>
      <p:pic>
        <p:nvPicPr>
          <p:cNvPr id="6" name="Bildobjekt 5">
            <a:extLst>
              <a:ext uri="{FF2B5EF4-FFF2-40B4-BE49-F238E27FC236}">
                <a16:creationId xmlns:a16="http://schemas.microsoft.com/office/drawing/2014/main" id="{431774B3-2400-45F2-80B3-119DA0234575}"/>
              </a:ext>
            </a:extLst>
          </p:cNvPr>
          <p:cNvPicPr>
            <a:picLocks noChangeAspect="1"/>
          </p:cNvPicPr>
          <p:nvPr/>
        </p:nvPicPr>
        <p:blipFill>
          <a:blip r:embed="rId2"/>
          <a:stretch>
            <a:fillRect/>
          </a:stretch>
        </p:blipFill>
        <p:spPr>
          <a:xfrm>
            <a:off x="9298847" y="4581128"/>
            <a:ext cx="2426319" cy="1296144"/>
          </a:xfrm>
          <a:prstGeom prst="rect">
            <a:avLst/>
          </a:prstGeom>
        </p:spPr>
      </p:pic>
      <p:sp>
        <p:nvSpPr>
          <p:cNvPr id="7" name="textruta 6">
            <a:extLst>
              <a:ext uri="{FF2B5EF4-FFF2-40B4-BE49-F238E27FC236}">
                <a16:creationId xmlns:a16="http://schemas.microsoft.com/office/drawing/2014/main" id="{E03B6688-5287-4FBE-8997-C007741E7357}"/>
              </a:ext>
            </a:extLst>
          </p:cNvPr>
          <p:cNvSpPr txBox="1"/>
          <p:nvPr/>
        </p:nvSpPr>
        <p:spPr>
          <a:xfrm>
            <a:off x="9552384" y="2647388"/>
            <a:ext cx="720274" cy="1107996"/>
          </a:xfrm>
          <a:prstGeom prst="rect">
            <a:avLst/>
          </a:prstGeom>
          <a:noFill/>
        </p:spPr>
        <p:txBody>
          <a:bodyPr wrap="square" rtlCol="0">
            <a:spAutoFit/>
          </a:bodyPr>
          <a:lstStyle/>
          <a:p>
            <a:r>
              <a:rPr lang="sv-SE" sz="6600" b="1" dirty="0"/>
              <a:t>§</a:t>
            </a:r>
          </a:p>
        </p:txBody>
      </p:sp>
    </p:spTree>
    <p:extLst>
      <p:ext uri="{BB962C8B-B14F-4D97-AF65-F5344CB8AC3E}">
        <p14:creationId xmlns:p14="http://schemas.microsoft.com/office/powerpoint/2010/main" val="3321450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38C2EE-7CE4-40C1-B159-7E242C21A8C6}"/>
              </a:ext>
            </a:extLst>
          </p:cNvPr>
          <p:cNvSpPr>
            <a:spLocks noGrp="1"/>
          </p:cNvSpPr>
          <p:nvPr>
            <p:ph type="title"/>
          </p:nvPr>
        </p:nvSpPr>
        <p:spPr/>
        <p:txBody>
          <a:bodyPr/>
          <a:lstStyle/>
          <a:p>
            <a:r>
              <a:rPr lang="sv-SE" dirty="0"/>
              <a:t>Hållbar slamhantering SOU 2020:3</a:t>
            </a:r>
          </a:p>
        </p:txBody>
      </p:sp>
      <p:sp>
        <p:nvSpPr>
          <p:cNvPr id="3" name="Platshållare för innehåll 2">
            <a:extLst>
              <a:ext uri="{FF2B5EF4-FFF2-40B4-BE49-F238E27FC236}">
                <a16:creationId xmlns:a16="http://schemas.microsoft.com/office/drawing/2014/main" id="{235F5C5F-75A0-40AA-9525-55010F2DD452}"/>
              </a:ext>
            </a:extLst>
          </p:cNvPr>
          <p:cNvSpPr>
            <a:spLocks noGrp="1"/>
          </p:cNvSpPr>
          <p:nvPr>
            <p:ph idx="1"/>
          </p:nvPr>
        </p:nvSpPr>
        <p:spPr>
          <a:xfrm>
            <a:off x="551384" y="1520825"/>
            <a:ext cx="10369551" cy="4870074"/>
          </a:xfrm>
        </p:spPr>
        <p:txBody>
          <a:bodyPr>
            <a:normAutofit fontScale="92500" lnSpcReduction="20000"/>
          </a:bodyPr>
          <a:lstStyle/>
          <a:p>
            <a:pPr marL="0" indent="0">
              <a:buNone/>
            </a:pPr>
            <a:r>
              <a:rPr lang="sv-SE" sz="2600" b="1" dirty="0">
                <a:solidFill>
                  <a:srgbClr val="0070C0"/>
                </a:solidFill>
              </a:rPr>
              <a:t>Utredningen hållbar slamhantering konstaterar att:</a:t>
            </a:r>
          </a:p>
          <a:p>
            <a:endParaRPr lang="sv-SE" b="1" dirty="0"/>
          </a:p>
          <a:p>
            <a:r>
              <a:rPr lang="sv-SE" b="1" dirty="0">
                <a:solidFill>
                  <a:schemeClr val="tx2">
                    <a:lumMod val="75000"/>
                  </a:schemeClr>
                </a:solidFill>
              </a:rPr>
              <a:t>användning av slam på åkermark är den enda metod som garanterar återföring av mull och näringsämnen</a:t>
            </a:r>
          </a:p>
          <a:p>
            <a:pPr marL="0" indent="0">
              <a:buNone/>
            </a:pPr>
            <a:endParaRPr lang="sv-SE" b="1" dirty="0">
              <a:solidFill>
                <a:schemeClr val="tx2">
                  <a:lumMod val="75000"/>
                </a:schemeClr>
              </a:solidFill>
            </a:endParaRPr>
          </a:p>
          <a:p>
            <a:r>
              <a:rPr lang="sv-SE" b="1" dirty="0">
                <a:solidFill>
                  <a:schemeClr val="tx2">
                    <a:lumMod val="75000"/>
                  </a:schemeClr>
                </a:solidFill>
              </a:rPr>
              <a:t>ingen av de tekniska processer utredningen inventerat uppfyller alla de krav som kan ställas </a:t>
            </a:r>
            <a:r>
              <a:rPr lang="sv-SE" dirty="0"/>
              <a:t>(Återvinning av fosfor, teknikmognad, förväntat intresse jordbruk/mineralgödselindustri)</a:t>
            </a:r>
          </a:p>
          <a:p>
            <a:endParaRPr lang="sv-SE" dirty="0"/>
          </a:p>
          <a:p>
            <a:r>
              <a:rPr lang="sv-SE" dirty="0"/>
              <a:t>att avloppsrening i framtida moderna anläggningar för resursutnyttjande i kretslopp därför kräver ett bredare synsätt på återvinning och återföring i anläggningarna, </a:t>
            </a:r>
            <a:r>
              <a:rPr lang="sv-SE" b="1" dirty="0">
                <a:solidFill>
                  <a:schemeClr val="tx2">
                    <a:lumMod val="75000"/>
                  </a:schemeClr>
                </a:solidFill>
              </a:rPr>
              <a:t>som även omfattar andra växtnäringsämnen och kol.</a:t>
            </a:r>
          </a:p>
          <a:p>
            <a:r>
              <a:rPr lang="sv-SE" dirty="0"/>
              <a:t> </a:t>
            </a:r>
            <a:r>
              <a:rPr lang="sv-SE" b="1" dirty="0">
                <a:solidFill>
                  <a:schemeClr val="tx2">
                    <a:lumMod val="75000"/>
                  </a:schemeClr>
                </a:solidFill>
              </a:rPr>
              <a:t>Målangivelser för växtnäringsämnen skulle t.ex. kunna anges som etappmål inom miljömålssystemets ram.</a:t>
            </a:r>
          </a:p>
          <a:p>
            <a:endParaRPr lang="sv-SE" dirty="0"/>
          </a:p>
        </p:txBody>
      </p:sp>
      <p:sp>
        <p:nvSpPr>
          <p:cNvPr id="4" name="Platshållare för datum 3">
            <a:extLst>
              <a:ext uri="{FF2B5EF4-FFF2-40B4-BE49-F238E27FC236}">
                <a16:creationId xmlns:a16="http://schemas.microsoft.com/office/drawing/2014/main" id="{A7C4460B-D37C-4AE3-8418-05035835D0DC}"/>
              </a:ext>
            </a:extLst>
          </p:cNvPr>
          <p:cNvSpPr>
            <a:spLocks noGrp="1"/>
          </p:cNvSpPr>
          <p:nvPr>
            <p:ph type="dt" sz="half" idx="10"/>
          </p:nvPr>
        </p:nvSpPr>
        <p:spPr/>
        <p:txBody>
          <a:bodyPr/>
          <a:lstStyle/>
          <a:p>
            <a:fld id="{84EC9957-4BD6-4491-A3AA-31D46EC70D61}" type="datetime1">
              <a:rPr lang="sv-SE" smtClean="0"/>
              <a:t>2020-02-27</a:t>
            </a:fld>
            <a:endParaRPr lang="sv-SE"/>
          </a:p>
        </p:txBody>
      </p:sp>
      <p:sp>
        <p:nvSpPr>
          <p:cNvPr id="5" name="Platshållare för bildnummer 4">
            <a:extLst>
              <a:ext uri="{FF2B5EF4-FFF2-40B4-BE49-F238E27FC236}">
                <a16:creationId xmlns:a16="http://schemas.microsoft.com/office/drawing/2014/main" id="{5EE0033C-40CE-4777-9D8C-DBB19C7871EF}"/>
              </a:ext>
            </a:extLst>
          </p:cNvPr>
          <p:cNvSpPr>
            <a:spLocks noGrp="1"/>
          </p:cNvSpPr>
          <p:nvPr>
            <p:ph type="sldNum" sz="quarter" idx="12"/>
          </p:nvPr>
        </p:nvSpPr>
        <p:spPr/>
        <p:txBody>
          <a:bodyPr/>
          <a:lstStyle/>
          <a:p>
            <a:fld id="{BFCFD988-D181-4873-A1FE-6D3D528B1E17}" type="slidenum">
              <a:rPr lang="sv-SE" smtClean="0"/>
              <a:t>15</a:t>
            </a:fld>
            <a:endParaRPr lang="sv-SE"/>
          </a:p>
        </p:txBody>
      </p:sp>
      <p:pic>
        <p:nvPicPr>
          <p:cNvPr id="6" name="Bildobjekt 5">
            <a:extLst>
              <a:ext uri="{FF2B5EF4-FFF2-40B4-BE49-F238E27FC236}">
                <a16:creationId xmlns:a16="http://schemas.microsoft.com/office/drawing/2014/main" id="{94724B23-D42B-4256-AE17-AB665D95BC74}"/>
              </a:ext>
            </a:extLst>
          </p:cNvPr>
          <p:cNvPicPr>
            <a:picLocks noChangeAspect="1"/>
          </p:cNvPicPr>
          <p:nvPr/>
        </p:nvPicPr>
        <p:blipFill>
          <a:blip r:embed="rId2"/>
          <a:stretch>
            <a:fillRect/>
          </a:stretch>
        </p:blipFill>
        <p:spPr>
          <a:xfrm>
            <a:off x="10180289" y="1520825"/>
            <a:ext cx="1805198" cy="1352156"/>
          </a:xfrm>
          <a:prstGeom prst="rect">
            <a:avLst/>
          </a:prstGeom>
        </p:spPr>
      </p:pic>
      <p:pic>
        <p:nvPicPr>
          <p:cNvPr id="7" name="Bildobjekt 6">
            <a:extLst>
              <a:ext uri="{FF2B5EF4-FFF2-40B4-BE49-F238E27FC236}">
                <a16:creationId xmlns:a16="http://schemas.microsoft.com/office/drawing/2014/main" id="{3EC09EF7-D022-44E2-8B90-635D4D523E5A}"/>
              </a:ext>
            </a:extLst>
          </p:cNvPr>
          <p:cNvPicPr>
            <a:picLocks noChangeAspect="1"/>
          </p:cNvPicPr>
          <p:nvPr/>
        </p:nvPicPr>
        <p:blipFill>
          <a:blip r:embed="rId3"/>
          <a:stretch>
            <a:fillRect/>
          </a:stretch>
        </p:blipFill>
        <p:spPr>
          <a:xfrm rot="120000">
            <a:off x="10296095" y="3139694"/>
            <a:ext cx="1689393" cy="2049852"/>
          </a:xfrm>
          <a:prstGeom prst="rect">
            <a:avLst/>
          </a:prstGeom>
        </p:spPr>
      </p:pic>
      <p:pic>
        <p:nvPicPr>
          <p:cNvPr id="8" name="Bildobjekt 7">
            <a:extLst>
              <a:ext uri="{FF2B5EF4-FFF2-40B4-BE49-F238E27FC236}">
                <a16:creationId xmlns:a16="http://schemas.microsoft.com/office/drawing/2014/main" id="{C6971B29-D2EC-432E-BF65-23C822D41F93}"/>
              </a:ext>
            </a:extLst>
          </p:cNvPr>
          <p:cNvPicPr>
            <a:picLocks noChangeAspect="1"/>
          </p:cNvPicPr>
          <p:nvPr/>
        </p:nvPicPr>
        <p:blipFill>
          <a:blip r:embed="rId4"/>
          <a:stretch>
            <a:fillRect/>
          </a:stretch>
        </p:blipFill>
        <p:spPr>
          <a:xfrm>
            <a:off x="10220901" y="5456259"/>
            <a:ext cx="1759903" cy="950662"/>
          </a:xfrm>
          <a:prstGeom prst="rect">
            <a:avLst/>
          </a:prstGeom>
        </p:spPr>
      </p:pic>
    </p:spTree>
    <p:extLst>
      <p:ext uri="{BB962C8B-B14F-4D97-AF65-F5344CB8AC3E}">
        <p14:creationId xmlns:p14="http://schemas.microsoft.com/office/powerpoint/2010/main" val="1102596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38C2EE-7CE4-40C1-B159-7E242C21A8C6}"/>
              </a:ext>
            </a:extLst>
          </p:cNvPr>
          <p:cNvSpPr>
            <a:spLocks noGrp="1"/>
          </p:cNvSpPr>
          <p:nvPr>
            <p:ph type="title"/>
          </p:nvPr>
        </p:nvSpPr>
        <p:spPr/>
        <p:txBody>
          <a:bodyPr/>
          <a:lstStyle/>
          <a:p>
            <a:r>
              <a:rPr lang="sv-SE" dirty="0"/>
              <a:t>Hållbar slamhantering SOU 2020:3</a:t>
            </a:r>
          </a:p>
        </p:txBody>
      </p:sp>
      <p:sp>
        <p:nvSpPr>
          <p:cNvPr id="3" name="Platshållare för innehåll 2">
            <a:extLst>
              <a:ext uri="{FF2B5EF4-FFF2-40B4-BE49-F238E27FC236}">
                <a16:creationId xmlns:a16="http://schemas.microsoft.com/office/drawing/2014/main" id="{235F5C5F-75A0-40AA-9525-55010F2DD452}"/>
              </a:ext>
            </a:extLst>
          </p:cNvPr>
          <p:cNvSpPr>
            <a:spLocks noGrp="1"/>
          </p:cNvSpPr>
          <p:nvPr>
            <p:ph idx="1"/>
          </p:nvPr>
        </p:nvSpPr>
        <p:spPr/>
        <p:txBody>
          <a:bodyPr>
            <a:normAutofit/>
          </a:bodyPr>
          <a:lstStyle/>
          <a:p>
            <a:pPr marL="0" indent="0">
              <a:buNone/>
            </a:pPr>
            <a:r>
              <a:rPr lang="sv-SE" b="1" dirty="0">
                <a:solidFill>
                  <a:srgbClr val="0070C0"/>
                </a:solidFill>
              </a:rPr>
              <a:t>Utredningen föreslår två olika alternativ på förbud mot användning av avloppsslam på mark:</a:t>
            </a:r>
          </a:p>
          <a:p>
            <a:pPr marL="0" indent="0">
              <a:buNone/>
            </a:pPr>
            <a:endParaRPr lang="sv-SE" b="1" dirty="0"/>
          </a:p>
          <a:p>
            <a:pPr marL="0" indent="0">
              <a:buNone/>
            </a:pPr>
            <a:r>
              <a:rPr lang="sv-SE" b="1" dirty="0"/>
              <a:t>(1) ett förbud mot all spridning på all mark av allt avloppsslam </a:t>
            </a:r>
          </a:p>
          <a:p>
            <a:pPr marL="0" indent="0">
              <a:buNone/>
            </a:pPr>
            <a:endParaRPr lang="sv-SE" dirty="0"/>
          </a:p>
          <a:p>
            <a:pPr marL="0" indent="0">
              <a:buNone/>
            </a:pPr>
            <a:r>
              <a:rPr lang="sv-SE" b="1" dirty="0"/>
              <a:t>(2) ett förbud med utgångspunkt i att eventuella risker med slamspridning kan hanteras och åtgärdas</a:t>
            </a:r>
            <a:r>
              <a:rPr lang="sv-SE" dirty="0"/>
              <a:t>. </a:t>
            </a:r>
          </a:p>
          <a:p>
            <a:pPr marL="0" indent="0">
              <a:buNone/>
            </a:pPr>
            <a:r>
              <a:rPr lang="sv-SE" dirty="0"/>
              <a:t>Det vill säga ett undantag från förbudet för användning av slam som är </a:t>
            </a:r>
            <a:r>
              <a:rPr lang="sv-SE" dirty="0" err="1"/>
              <a:t>hygieniserat</a:t>
            </a:r>
            <a:r>
              <a:rPr lang="sv-SE" dirty="0"/>
              <a:t> och kvalitetssäkrat slam på produktiv jordbruksmark. </a:t>
            </a:r>
          </a:p>
          <a:p>
            <a:endParaRPr lang="sv-SE" dirty="0"/>
          </a:p>
        </p:txBody>
      </p:sp>
      <p:sp>
        <p:nvSpPr>
          <p:cNvPr id="4" name="Platshållare för datum 3">
            <a:extLst>
              <a:ext uri="{FF2B5EF4-FFF2-40B4-BE49-F238E27FC236}">
                <a16:creationId xmlns:a16="http://schemas.microsoft.com/office/drawing/2014/main" id="{A7C4460B-D37C-4AE3-8418-05035835D0DC}"/>
              </a:ext>
            </a:extLst>
          </p:cNvPr>
          <p:cNvSpPr>
            <a:spLocks noGrp="1"/>
          </p:cNvSpPr>
          <p:nvPr>
            <p:ph type="dt" sz="half" idx="10"/>
          </p:nvPr>
        </p:nvSpPr>
        <p:spPr/>
        <p:txBody>
          <a:bodyPr/>
          <a:lstStyle/>
          <a:p>
            <a:fld id="{84EC9957-4BD6-4491-A3AA-31D46EC70D61}" type="datetime1">
              <a:rPr lang="sv-SE" smtClean="0"/>
              <a:t>2020-02-27</a:t>
            </a:fld>
            <a:endParaRPr lang="sv-SE"/>
          </a:p>
        </p:txBody>
      </p:sp>
      <p:sp>
        <p:nvSpPr>
          <p:cNvPr id="5" name="Platshållare för bildnummer 4">
            <a:extLst>
              <a:ext uri="{FF2B5EF4-FFF2-40B4-BE49-F238E27FC236}">
                <a16:creationId xmlns:a16="http://schemas.microsoft.com/office/drawing/2014/main" id="{5EE0033C-40CE-4777-9D8C-DBB19C7871EF}"/>
              </a:ext>
            </a:extLst>
          </p:cNvPr>
          <p:cNvSpPr>
            <a:spLocks noGrp="1"/>
          </p:cNvSpPr>
          <p:nvPr>
            <p:ph type="sldNum" sz="quarter" idx="12"/>
          </p:nvPr>
        </p:nvSpPr>
        <p:spPr/>
        <p:txBody>
          <a:bodyPr/>
          <a:lstStyle/>
          <a:p>
            <a:fld id="{BFCFD988-D181-4873-A1FE-6D3D528B1E17}" type="slidenum">
              <a:rPr lang="sv-SE" smtClean="0"/>
              <a:t>16</a:t>
            </a:fld>
            <a:endParaRPr lang="sv-SE"/>
          </a:p>
        </p:txBody>
      </p:sp>
    </p:spTree>
    <p:extLst>
      <p:ext uri="{BB962C8B-B14F-4D97-AF65-F5344CB8AC3E}">
        <p14:creationId xmlns:p14="http://schemas.microsoft.com/office/powerpoint/2010/main" val="3412352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38C2EE-7CE4-40C1-B159-7E242C21A8C6}"/>
              </a:ext>
            </a:extLst>
          </p:cNvPr>
          <p:cNvSpPr>
            <a:spLocks noGrp="1"/>
          </p:cNvSpPr>
          <p:nvPr>
            <p:ph type="title"/>
          </p:nvPr>
        </p:nvSpPr>
        <p:spPr/>
        <p:txBody>
          <a:bodyPr/>
          <a:lstStyle/>
          <a:p>
            <a:r>
              <a:rPr lang="sv-SE" dirty="0"/>
              <a:t>Hållbar slamhantering SOU 2020:3</a:t>
            </a:r>
          </a:p>
        </p:txBody>
      </p:sp>
      <p:sp>
        <p:nvSpPr>
          <p:cNvPr id="3" name="Platshållare för innehåll 2">
            <a:extLst>
              <a:ext uri="{FF2B5EF4-FFF2-40B4-BE49-F238E27FC236}">
                <a16:creationId xmlns:a16="http://schemas.microsoft.com/office/drawing/2014/main" id="{235F5C5F-75A0-40AA-9525-55010F2DD452}"/>
              </a:ext>
            </a:extLst>
          </p:cNvPr>
          <p:cNvSpPr>
            <a:spLocks noGrp="1"/>
          </p:cNvSpPr>
          <p:nvPr>
            <p:ph idx="1"/>
          </p:nvPr>
        </p:nvSpPr>
        <p:spPr>
          <a:xfrm>
            <a:off x="911225" y="1665288"/>
            <a:ext cx="10801399" cy="4572000"/>
          </a:xfrm>
        </p:spPr>
        <p:txBody>
          <a:bodyPr/>
          <a:lstStyle/>
          <a:p>
            <a:endParaRPr lang="sv-SE" dirty="0"/>
          </a:p>
          <a:p>
            <a:pPr marL="0" indent="0">
              <a:buNone/>
            </a:pPr>
            <a:r>
              <a:rPr lang="sv-SE" b="1" dirty="0">
                <a:solidFill>
                  <a:srgbClr val="0070C0"/>
                </a:solidFill>
              </a:rPr>
              <a:t>Ikraftträdande för båda alternativen sker med avseende på anläggningsstorlek:</a:t>
            </a:r>
          </a:p>
          <a:p>
            <a:pPr marL="0" indent="0">
              <a:buNone/>
            </a:pPr>
            <a:endParaRPr lang="sv-SE" dirty="0"/>
          </a:p>
          <a:p>
            <a:pPr lvl="1"/>
            <a:r>
              <a:rPr lang="sv-SE" b="1" dirty="0"/>
              <a:t>12 år efter </a:t>
            </a:r>
            <a:r>
              <a:rPr lang="sv-SE" dirty="0"/>
              <a:t>bestämmelsernas ikraftträdande för reningsverk </a:t>
            </a:r>
            <a:r>
              <a:rPr lang="sv-SE" b="1" dirty="0"/>
              <a:t>över 50 000 </a:t>
            </a:r>
            <a:r>
              <a:rPr lang="sv-SE" dirty="0"/>
              <a:t>personekvivalenter (</a:t>
            </a:r>
            <a:r>
              <a:rPr lang="sv-SE" dirty="0" err="1"/>
              <a:t>pe</a:t>
            </a:r>
            <a:r>
              <a:rPr lang="sv-SE" dirty="0"/>
              <a:t>) tillståndsgiven anslutning</a:t>
            </a:r>
          </a:p>
          <a:p>
            <a:pPr marL="270000" lvl="1" indent="0">
              <a:buNone/>
            </a:pPr>
            <a:endParaRPr lang="sv-SE" dirty="0"/>
          </a:p>
          <a:p>
            <a:pPr lvl="1"/>
            <a:r>
              <a:rPr lang="sv-SE" b="1" dirty="0"/>
              <a:t>15 år </a:t>
            </a:r>
            <a:r>
              <a:rPr lang="sv-SE" dirty="0"/>
              <a:t>för reningsverk </a:t>
            </a:r>
            <a:r>
              <a:rPr lang="sv-SE" b="1" dirty="0"/>
              <a:t>under 50 000 </a:t>
            </a:r>
            <a:r>
              <a:rPr lang="sv-SE" b="1" dirty="0" err="1"/>
              <a:t>pe</a:t>
            </a:r>
            <a:r>
              <a:rPr lang="sv-SE" b="1" dirty="0"/>
              <a:t> </a:t>
            </a:r>
            <a:r>
              <a:rPr lang="sv-SE" dirty="0"/>
              <a:t>tillståndsgiven anslutning.</a:t>
            </a:r>
          </a:p>
          <a:p>
            <a:endParaRPr lang="sv-SE" dirty="0"/>
          </a:p>
        </p:txBody>
      </p:sp>
      <p:sp>
        <p:nvSpPr>
          <p:cNvPr id="4" name="Platshållare för datum 3">
            <a:extLst>
              <a:ext uri="{FF2B5EF4-FFF2-40B4-BE49-F238E27FC236}">
                <a16:creationId xmlns:a16="http://schemas.microsoft.com/office/drawing/2014/main" id="{A7C4460B-D37C-4AE3-8418-05035835D0DC}"/>
              </a:ext>
            </a:extLst>
          </p:cNvPr>
          <p:cNvSpPr>
            <a:spLocks noGrp="1"/>
          </p:cNvSpPr>
          <p:nvPr>
            <p:ph type="dt" sz="half" idx="10"/>
          </p:nvPr>
        </p:nvSpPr>
        <p:spPr/>
        <p:txBody>
          <a:bodyPr/>
          <a:lstStyle/>
          <a:p>
            <a:fld id="{84EC9957-4BD6-4491-A3AA-31D46EC70D61}" type="datetime1">
              <a:rPr lang="sv-SE" smtClean="0"/>
              <a:t>2020-02-27</a:t>
            </a:fld>
            <a:endParaRPr lang="sv-SE"/>
          </a:p>
        </p:txBody>
      </p:sp>
      <p:sp>
        <p:nvSpPr>
          <p:cNvPr id="5" name="Platshållare för bildnummer 4">
            <a:extLst>
              <a:ext uri="{FF2B5EF4-FFF2-40B4-BE49-F238E27FC236}">
                <a16:creationId xmlns:a16="http://schemas.microsoft.com/office/drawing/2014/main" id="{5EE0033C-40CE-4777-9D8C-DBB19C7871EF}"/>
              </a:ext>
            </a:extLst>
          </p:cNvPr>
          <p:cNvSpPr>
            <a:spLocks noGrp="1"/>
          </p:cNvSpPr>
          <p:nvPr>
            <p:ph type="sldNum" sz="quarter" idx="12"/>
          </p:nvPr>
        </p:nvSpPr>
        <p:spPr/>
        <p:txBody>
          <a:bodyPr/>
          <a:lstStyle/>
          <a:p>
            <a:fld id="{BFCFD988-D181-4873-A1FE-6D3D528B1E17}" type="slidenum">
              <a:rPr lang="sv-SE" smtClean="0"/>
              <a:t>17</a:t>
            </a:fld>
            <a:endParaRPr lang="sv-SE"/>
          </a:p>
        </p:txBody>
      </p:sp>
    </p:spTree>
    <p:extLst>
      <p:ext uri="{BB962C8B-B14F-4D97-AF65-F5344CB8AC3E}">
        <p14:creationId xmlns:p14="http://schemas.microsoft.com/office/powerpoint/2010/main" val="70163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38C2EE-7CE4-40C1-B159-7E242C21A8C6}"/>
              </a:ext>
            </a:extLst>
          </p:cNvPr>
          <p:cNvSpPr>
            <a:spLocks noGrp="1"/>
          </p:cNvSpPr>
          <p:nvPr>
            <p:ph type="title"/>
          </p:nvPr>
        </p:nvSpPr>
        <p:spPr/>
        <p:txBody>
          <a:bodyPr/>
          <a:lstStyle/>
          <a:p>
            <a:r>
              <a:rPr lang="sv-SE" dirty="0"/>
              <a:t>Hållbar slamhantering SOU 2020:3</a:t>
            </a:r>
          </a:p>
        </p:txBody>
      </p:sp>
      <p:sp>
        <p:nvSpPr>
          <p:cNvPr id="3" name="Platshållare för innehåll 2">
            <a:extLst>
              <a:ext uri="{FF2B5EF4-FFF2-40B4-BE49-F238E27FC236}">
                <a16:creationId xmlns:a16="http://schemas.microsoft.com/office/drawing/2014/main" id="{235F5C5F-75A0-40AA-9525-55010F2DD452}"/>
              </a:ext>
            </a:extLst>
          </p:cNvPr>
          <p:cNvSpPr>
            <a:spLocks noGrp="1"/>
          </p:cNvSpPr>
          <p:nvPr>
            <p:ph idx="1"/>
          </p:nvPr>
        </p:nvSpPr>
        <p:spPr>
          <a:xfrm>
            <a:off x="695400" y="1520825"/>
            <a:ext cx="11280775" cy="4823887"/>
          </a:xfrm>
        </p:spPr>
        <p:txBody>
          <a:bodyPr>
            <a:normAutofit/>
          </a:bodyPr>
          <a:lstStyle/>
          <a:p>
            <a:pPr marL="0" indent="0">
              <a:buNone/>
            </a:pPr>
            <a:r>
              <a:rPr lang="sv-SE" sz="2600" b="1" dirty="0">
                <a:solidFill>
                  <a:srgbClr val="0070C0"/>
                </a:solidFill>
              </a:rPr>
              <a:t>Utredningen föreslår fosforåtervinning med/från slammet:</a:t>
            </a:r>
          </a:p>
          <a:p>
            <a:pPr marL="0" indent="0">
              <a:buNone/>
            </a:pPr>
            <a:endParaRPr lang="sv-SE" b="1" dirty="0"/>
          </a:p>
          <a:p>
            <a:r>
              <a:rPr lang="sv-SE" dirty="0"/>
              <a:t>Ett krav på återvinning av fosfor ur avloppsslam införs som omfattar reningsverk med </a:t>
            </a:r>
            <a:r>
              <a:rPr lang="sv-SE" b="1" dirty="0"/>
              <a:t>tillståndsgiven anslutning av avloppsvatten </a:t>
            </a:r>
            <a:r>
              <a:rPr lang="sv-SE" dirty="0"/>
              <a:t>med en föroreningsmängd som motsvarar mer än 20 000 </a:t>
            </a:r>
            <a:r>
              <a:rPr lang="sv-SE" dirty="0" err="1"/>
              <a:t>pe</a:t>
            </a:r>
            <a:r>
              <a:rPr lang="sv-SE" dirty="0"/>
              <a:t>.</a:t>
            </a:r>
          </a:p>
          <a:p>
            <a:endParaRPr lang="sv-SE" dirty="0"/>
          </a:p>
          <a:p>
            <a:r>
              <a:rPr lang="sv-SE" b="1" dirty="0"/>
              <a:t>Minst 60 procent av den fosfor som finns i det producerade avloppsslammet </a:t>
            </a:r>
            <a:r>
              <a:rPr lang="sv-SE" dirty="0"/>
              <a:t>ska i </a:t>
            </a:r>
            <a:r>
              <a:rPr lang="sv-SE" b="1" dirty="0"/>
              <a:t>genomsnitt återvinnas på årsbasis </a:t>
            </a:r>
            <a:r>
              <a:rPr lang="sv-SE" dirty="0"/>
              <a:t>för en VA-huvudman med reningsverk med tillståndsgiven anslutning </a:t>
            </a:r>
            <a:r>
              <a:rPr lang="sv-SE" b="1" dirty="0"/>
              <a:t>större än 20 000 </a:t>
            </a:r>
            <a:r>
              <a:rPr lang="sv-SE" b="1" dirty="0" err="1"/>
              <a:t>pe</a:t>
            </a:r>
            <a:r>
              <a:rPr lang="sv-SE" dirty="0"/>
              <a:t>. </a:t>
            </a:r>
          </a:p>
          <a:p>
            <a:pPr marL="0" indent="0">
              <a:buNone/>
            </a:pPr>
            <a:r>
              <a:rPr lang="sv-SE" dirty="0"/>
              <a:t>    </a:t>
            </a:r>
            <a:r>
              <a:rPr lang="sv-SE" dirty="0" err="1"/>
              <a:t>Slamanvändning</a:t>
            </a:r>
            <a:r>
              <a:rPr lang="sv-SE" dirty="0"/>
              <a:t> på </a:t>
            </a:r>
            <a:r>
              <a:rPr lang="sv-SE" dirty="0" err="1"/>
              <a:t>åkermak</a:t>
            </a:r>
            <a:r>
              <a:rPr lang="sv-SE" dirty="0"/>
              <a:t> räknas som återvinning av fosfor.</a:t>
            </a:r>
          </a:p>
          <a:p>
            <a:endParaRPr lang="sv-SE" dirty="0"/>
          </a:p>
        </p:txBody>
      </p:sp>
      <p:sp>
        <p:nvSpPr>
          <p:cNvPr id="4" name="Platshållare för datum 3">
            <a:extLst>
              <a:ext uri="{FF2B5EF4-FFF2-40B4-BE49-F238E27FC236}">
                <a16:creationId xmlns:a16="http://schemas.microsoft.com/office/drawing/2014/main" id="{A7C4460B-D37C-4AE3-8418-05035835D0DC}"/>
              </a:ext>
            </a:extLst>
          </p:cNvPr>
          <p:cNvSpPr>
            <a:spLocks noGrp="1"/>
          </p:cNvSpPr>
          <p:nvPr>
            <p:ph type="dt" sz="half" idx="10"/>
          </p:nvPr>
        </p:nvSpPr>
        <p:spPr/>
        <p:txBody>
          <a:bodyPr/>
          <a:lstStyle/>
          <a:p>
            <a:fld id="{84EC9957-4BD6-4491-A3AA-31D46EC70D61}" type="datetime1">
              <a:rPr lang="sv-SE" smtClean="0"/>
              <a:t>2020-02-27</a:t>
            </a:fld>
            <a:endParaRPr lang="sv-SE"/>
          </a:p>
        </p:txBody>
      </p:sp>
      <p:sp>
        <p:nvSpPr>
          <p:cNvPr id="5" name="Platshållare för bildnummer 4">
            <a:extLst>
              <a:ext uri="{FF2B5EF4-FFF2-40B4-BE49-F238E27FC236}">
                <a16:creationId xmlns:a16="http://schemas.microsoft.com/office/drawing/2014/main" id="{5EE0033C-40CE-4777-9D8C-DBB19C7871EF}"/>
              </a:ext>
            </a:extLst>
          </p:cNvPr>
          <p:cNvSpPr>
            <a:spLocks noGrp="1"/>
          </p:cNvSpPr>
          <p:nvPr>
            <p:ph type="sldNum" sz="quarter" idx="12"/>
          </p:nvPr>
        </p:nvSpPr>
        <p:spPr/>
        <p:txBody>
          <a:bodyPr/>
          <a:lstStyle/>
          <a:p>
            <a:fld id="{BFCFD988-D181-4873-A1FE-6D3D528B1E17}" type="slidenum">
              <a:rPr lang="sv-SE" smtClean="0"/>
              <a:t>18</a:t>
            </a:fld>
            <a:endParaRPr lang="sv-SE"/>
          </a:p>
        </p:txBody>
      </p:sp>
    </p:spTree>
    <p:extLst>
      <p:ext uri="{BB962C8B-B14F-4D97-AF65-F5344CB8AC3E}">
        <p14:creationId xmlns:p14="http://schemas.microsoft.com/office/powerpoint/2010/main" val="3776939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38C2EE-7CE4-40C1-B159-7E242C21A8C6}"/>
              </a:ext>
            </a:extLst>
          </p:cNvPr>
          <p:cNvSpPr>
            <a:spLocks noGrp="1"/>
          </p:cNvSpPr>
          <p:nvPr>
            <p:ph type="title"/>
          </p:nvPr>
        </p:nvSpPr>
        <p:spPr/>
        <p:txBody>
          <a:bodyPr/>
          <a:lstStyle/>
          <a:p>
            <a:r>
              <a:rPr lang="sv-SE" dirty="0"/>
              <a:t>Hållbar slamhantering SOU 2020:3</a:t>
            </a:r>
          </a:p>
        </p:txBody>
      </p:sp>
      <p:sp>
        <p:nvSpPr>
          <p:cNvPr id="3" name="Platshållare för innehåll 2">
            <a:extLst>
              <a:ext uri="{FF2B5EF4-FFF2-40B4-BE49-F238E27FC236}">
                <a16:creationId xmlns:a16="http://schemas.microsoft.com/office/drawing/2014/main" id="{235F5C5F-75A0-40AA-9525-55010F2DD452}"/>
              </a:ext>
            </a:extLst>
          </p:cNvPr>
          <p:cNvSpPr>
            <a:spLocks noGrp="1"/>
          </p:cNvSpPr>
          <p:nvPr>
            <p:ph idx="1"/>
          </p:nvPr>
        </p:nvSpPr>
        <p:spPr>
          <a:xfrm>
            <a:off x="911225" y="1665288"/>
            <a:ext cx="10801399" cy="4572000"/>
          </a:xfrm>
        </p:spPr>
        <p:txBody>
          <a:bodyPr>
            <a:normAutofit/>
          </a:bodyPr>
          <a:lstStyle/>
          <a:p>
            <a:pPr marL="0" indent="0">
              <a:buNone/>
            </a:pPr>
            <a:r>
              <a:rPr lang="sv-SE" b="1" dirty="0"/>
              <a:t>Utredningen föreslår fosforåtervinning med/från slammet</a:t>
            </a:r>
          </a:p>
          <a:p>
            <a:pPr marL="0" indent="0">
              <a:buNone/>
            </a:pPr>
            <a:endParaRPr lang="sv-SE" b="1" dirty="0"/>
          </a:p>
          <a:p>
            <a:pPr marL="0" indent="0">
              <a:buNone/>
            </a:pPr>
            <a:r>
              <a:rPr lang="sv-SE" b="1" dirty="0">
                <a:solidFill>
                  <a:srgbClr val="0070C0"/>
                </a:solidFill>
              </a:rPr>
              <a:t>Ikraftträdande sker med avseende på anläggningsstorlek: </a:t>
            </a:r>
          </a:p>
          <a:p>
            <a:r>
              <a:rPr lang="sv-SE" dirty="0"/>
              <a:t>Större anläggningar för mer än </a:t>
            </a:r>
            <a:r>
              <a:rPr lang="sv-SE" b="1" dirty="0"/>
              <a:t>50 000 </a:t>
            </a:r>
            <a:r>
              <a:rPr lang="sv-SE" b="1" dirty="0" err="1"/>
              <a:t>pe</a:t>
            </a:r>
            <a:r>
              <a:rPr lang="sv-SE" b="1" dirty="0"/>
              <a:t> tillståndsgiven anslutning </a:t>
            </a:r>
            <a:r>
              <a:rPr lang="sv-SE" dirty="0"/>
              <a:t>ska tillämpa det nya regelverket </a:t>
            </a:r>
            <a:r>
              <a:rPr lang="sv-SE" b="1" dirty="0"/>
              <a:t>senast 12 år </a:t>
            </a:r>
            <a:r>
              <a:rPr lang="sv-SE" dirty="0"/>
              <a:t>efter dess ikraftträdande.</a:t>
            </a:r>
          </a:p>
          <a:p>
            <a:endParaRPr lang="sv-SE" dirty="0"/>
          </a:p>
          <a:p>
            <a:r>
              <a:rPr lang="sv-SE" dirty="0"/>
              <a:t>Anläggningar under </a:t>
            </a:r>
            <a:r>
              <a:rPr lang="sv-SE" b="1" dirty="0"/>
              <a:t>50 000 </a:t>
            </a:r>
            <a:r>
              <a:rPr lang="sv-SE" b="1" dirty="0" err="1"/>
              <a:t>pe</a:t>
            </a:r>
            <a:r>
              <a:rPr lang="sv-SE" b="1" dirty="0"/>
              <a:t> och ned till 20 000 </a:t>
            </a:r>
            <a:r>
              <a:rPr lang="sv-SE" b="1" dirty="0" err="1"/>
              <a:t>pe</a:t>
            </a:r>
            <a:r>
              <a:rPr lang="sv-SE" b="1" dirty="0"/>
              <a:t> </a:t>
            </a:r>
            <a:r>
              <a:rPr lang="sv-SE" dirty="0"/>
              <a:t>ska tillämpa regelverket </a:t>
            </a:r>
            <a:r>
              <a:rPr lang="sv-SE" b="1" dirty="0"/>
              <a:t>senast 15 år </a:t>
            </a:r>
            <a:r>
              <a:rPr lang="sv-SE" dirty="0"/>
              <a:t>efter ikraftträdandet.</a:t>
            </a:r>
          </a:p>
        </p:txBody>
      </p:sp>
      <p:sp>
        <p:nvSpPr>
          <p:cNvPr id="4" name="Platshållare för datum 3">
            <a:extLst>
              <a:ext uri="{FF2B5EF4-FFF2-40B4-BE49-F238E27FC236}">
                <a16:creationId xmlns:a16="http://schemas.microsoft.com/office/drawing/2014/main" id="{A7C4460B-D37C-4AE3-8418-05035835D0DC}"/>
              </a:ext>
            </a:extLst>
          </p:cNvPr>
          <p:cNvSpPr>
            <a:spLocks noGrp="1"/>
          </p:cNvSpPr>
          <p:nvPr>
            <p:ph type="dt" sz="half" idx="10"/>
          </p:nvPr>
        </p:nvSpPr>
        <p:spPr/>
        <p:txBody>
          <a:bodyPr/>
          <a:lstStyle/>
          <a:p>
            <a:fld id="{84EC9957-4BD6-4491-A3AA-31D46EC70D61}" type="datetime1">
              <a:rPr lang="sv-SE" smtClean="0"/>
              <a:t>2020-02-27</a:t>
            </a:fld>
            <a:endParaRPr lang="sv-SE"/>
          </a:p>
        </p:txBody>
      </p:sp>
      <p:sp>
        <p:nvSpPr>
          <p:cNvPr id="5" name="Platshållare för bildnummer 4">
            <a:extLst>
              <a:ext uri="{FF2B5EF4-FFF2-40B4-BE49-F238E27FC236}">
                <a16:creationId xmlns:a16="http://schemas.microsoft.com/office/drawing/2014/main" id="{5EE0033C-40CE-4777-9D8C-DBB19C7871EF}"/>
              </a:ext>
            </a:extLst>
          </p:cNvPr>
          <p:cNvSpPr>
            <a:spLocks noGrp="1"/>
          </p:cNvSpPr>
          <p:nvPr>
            <p:ph type="sldNum" sz="quarter" idx="12"/>
          </p:nvPr>
        </p:nvSpPr>
        <p:spPr/>
        <p:txBody>
          <a:bodyPr/>
          <a:lstStyle/>
          <a:p>
            <a:fld id="{BFCFD988-D181-4873-A1FE-6D3D528B1E17}" type="slidenum">
              <a:rPr lang="sv-SE" smtClean="0"/>
              <a:t>19</a:t>
            </a:fld>
            <a:endParaRPr lang="sv-SE"/>
          </a:p>
        </p:txBody>
      </p:sp>
    </p:spTree>
    <p:extLst>
      <p:ext uri="{BB962C8B-B14F-4D97-AF65-F5344CB8AC3E}">
        <p14:creationId xmlns:p14="http://schemas.microsoft.com/office/powerpoint/2010/main" val="1811895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5480" y="2220914"/>
            <a:ext cx="8190112" cy="4421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283" name="textruta 9"/>
          <p:cNvSpPr txBox="1">
            <a:spLocks noChangeArrowheads="1"/>
          </p:cNvSpPr>
          <p:nvPr/>
        </p:nvSpPr>
        <p:spPr bwMode="auto">
          <a:xfrm>
            <a:off x="1833886" y="6263599"/>
            <a:ext cx="7353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pitchFamily="34"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charset="-128"/>
              </a:defRPr>
            </a:lvl9pPr>
          </a:lstStyle>
          <a:p>
            <a:pPr defTabSz="457200" eaLnBrk="1" fontAlgn="base" hangingPunct="1">
              <a:spcBef>
                <a:spcPct val="0"/>
              </a:spcBef>
              <a:spcAft>
                <a:spcPct val="0"/>
              </a:spcAft>
              <a:buFontTx/>
              <a:buNone/>
            </a:pPr>
            <a:r>
              <a:rPr lang="sv-SE" altLang="sv-SE" sz="1800" b="1" dirty="0">
                <a:solidFill>
                  <a:srgbClr val="000000"/>
                </a:solidFill>
              </a:rPr>
              <a:t>Miljö- och resurseffektiva avloppssystem </a:t>
            </a:r>
          </a:p>
        </p:txBody>
      </p:sp>
      <p:sp>
        <p:nvSpPr>
          <p:cNvPr id="225284" name="textruta 9"/>
          <p:cNvSpPr txBox="1">
            <a:spLocks noChangeArrowheads="1"/>
          </p:cNvSpPr>
          <p:nvPr/>
        </p:nvSpPr>
        <p:spPr bwMode="auto">
          <a:xfrm>
            <a:off x="7340601" y="2107980"/>
            <a:ext cx="49559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pitchFamily="34"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charset="-128"/>
              </a:defRPr>
            </a:lvl9pPr>
          </a:lstStyle>
          <a:p>
            <a:pPr defTabSz="457200" eaLnBrk="1" hangingPunct="1">
              <a:spcBef>
                <a:spcPct val="0"/>
              </a:spcBef>
              <a:spcAft>
                <a:spcPts val="1200"/>
              </a:spcAft>
              <a:buNone/>
            </a:pPr>
            <a:r>
              <a:rPr lang="sv-SE" altLang="sv-SE" sz="1800" b="1" dirty="0">
                <a:solidFill>
                  <a:srgbClr val="000000"/>
                </a:solidFill>
              </a:rPr>
              <a:t>Säkert dricksvatten av god kvalitet</a:t>
            </a:r>
            <a:endParaRPr lang="sv-SE" altLang="sv-SE" sz="1800" dirty="0">
              <a:solidFill>
                <a:srgbClr val="000000"/>
              </a:solidFill>
            </a:endParaRPr>
          </a:p>
        </p:txBody>
      </p:sp>
      <p:sp>
        <p:nvSpPr>
          <p:cNvPr id="225288" name="Rubrik 1"/>
          <p:cNvSpPr txBox="1">
            <a:spLocks/>
          </p:cNvSpPr>
          <p:nvPr/>
        </p:nvSpPr>
        <p:spPr bwMode="auto">
          <a:xfrm>
            <a:off x="275502" y="260648"/>
            <a:ext cx="11613259" cy="181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pitchFamily="34"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charset="-128"/>
              </a:defRPr>
            </a:lvl9pPr>
          </a:lstStyle>
          <a:p>
            <a:pPr algn="ctr" defTabSz="457200">
              <a:spcBef>
                <a:spcPct val="0"/>
              </a:spcBef>
              <a:buNone/>
            </a:pPr>
            <a:r>
              <a:rPr lang="sv-SE" altLang="sv-SE" sz="4000" b="1" dirty="0">
                <a:solidFill>
                  <a:srgbClr val="0070C0"/>
                </a:solidFill>
                <a:latin typeface="+mj-lt"/>
              </a:rPr>
              <a:t>Svenskt Vattens vision: </a:t>
            </a:r>
          </a:p>
          <a:p>
            <a:pPr algn="ctr" defTabSz="457200">
              <a:spcBef>
                <a:spcPct val="0"/>
              </a:spcBef>
              <a:buNone/>
            </a:pPr>
            <a:r>
              <a:rPr lang="sv-SE" altLang="sv-SE" sz="2600" dirty="0">
                <a:solidFill>
                  <a:srgbClr val="0070C0"/>
                </a:solidFill>
                <a:latin typeface="+mj-lt"/>
              </a:rPr>
              <a:t>Sverige ska ha rent dricksvatten, friska sjöar och hav</a:t>
            </a:r>
            <a:endParaRPr lang="sv-SE" altLang="sv-SE" sz="1800" dirty="0">
              <a:solidFill>
                <a:srgbClr val="00000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1016" y="5168696"/>
            <a:ext cx="592667"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2101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38C2EE-7CE4-40C1-B159-7E242C21A8C6}"/>
              </a:ext>
            </a:extLst>
          </p:cNvPr>
          <p:cNvSpPr>
            <a:spLocks noGrp="1"/>
          </p:cNvSpPr>
          <p:nvPr>
            <p:ph type="title"/>
          </p:nvPr>
        </p:nvSpPr>
        <p:spPr/>
        <p:txBody>
          <a:bodyPr/>
          <a:lstStyle/>
          <a:p>
            <a:r>
              <a:rPr lang="sv-SE" dirty="0"/>
              <a:t>Hållbar slamhantering SOU 2020:3</a:t>
            </a:r>
          </a:p>
        </p:txBody>
      </p:sp>
      <p:sp>
        <p:nvSpPr>
          <p:cNvPr id="3" name="Platshållare för innehåll 2">
            <a:extLst>
              <a:ext uri="{FF2B5EF4-FFF2-40B4-BE49-F238E27FC236}">
                <a16:creationId xmlns:a16="http://schemas.microsoft.com/office/drawing/2014/main" id="{235F5C5F-75A0-40AA-9525-55010F2DD452}"/>
              </a:ext>
            </a:extLst>
          </p:cNvPr>
          <p:cNvSpPr>
            <a:spLocks noGrp="1"/>
          </p:cNvSpPr>
          <p:nvPr>
            <p:ph idx="1"/>
          </p:nvPr>
        </p:nvSpPr>
        <p:spPr>
          <a:xfrm>
            <a:off x="911225" y="1665288"/>
            <a:ext cx="10801399" cy="4572000"/>
          </a:xfrm>
        </p:spPr>
        <p:txBody>
          <a:bodyPr>
            <a:normAutofit fontScale="92500" lnSpcReduction="10000"/>
          </a:bodyPr>
          <a:lstStyle/>
          <a:p>
            <a:pPr marL="0" indent="0">
              <a:buNone/>
            </a:pPr>
            <a:r>
              <a:rPr lang="sv-SE" b="1" dirty="0">
                <a:solidFill>
                  <a:schemeClr val="accent2">
                    <a:lumMod val="75000"/>
                  </a:schemeClr>
                </a:solidFill>
              </a:rPr>
              <a:t>Naturvårdsverket föreslås få,</a:t>
            </a:r>
            <a:r>
              <a:rPr lang="sv-SE" b="1" dirty="0"/>
              <a:t> </a:t>
            </a:r>
            <a:r>
              <a:rPr lang="sv-SE" dirty="0"/>
              <a:t>efter att ha gett Kemikalieinspektionen, Havs- och vattenmyndigheten, Läkemedelsverket, Statens veterinärmedicinska anstalt, Folkhälsomyndigheten, Livsmedelsverket och Jordbruksverket tillfälle att yttra sig, </a:t>
            </a:r>
            <a:r>
              <a:rPr lang="sv-SE" b="1" dirty="0">
                <a:solidFill>
                  <a:schemeClr val="accent2">
                    <a:lumMod val="75000"/>
                  </a:schemeClr>
                </a:solidFill>
              </a:rPr>
              <a:t>meddela föreskrifter om </a:t>
            </a:r>
            <a:r>
              <a:rPr lang="sv-SE" b="1" dirty="0" err="1">
                <a:solidFill>
                  <a:schemeClr val="accent2">
                    <a:lumMod val="75000"/>
                  </a:schemeClr>
                </a:solidFill>
              </a:rPr>
              <a:t>bl</a:t>
            </a:r>
            <a:r>
              <a:rPr lang="sv-SE" b="1" dirty="0">
                <a:solidFill>
                  <a:schemeClr val="accent2">
                    <a:lumMod val="75000"/>
                  </a:schemeClr>
                </a:solidFill>
              </a:rPr>
              <a:t> a gränsvärden för jordbruksanvändning:</a:t>
            </a:r>
          </a:p>
          <a:p>
            <a:pPr marL="0" indent="0">
              <a:buNone/>
            </a:pPr>
            <a:endParaRPr lang="sv-SE" dirty="0"/>
          </a:p>
          <a:p>
            <a:pPr marL="0" indent="0">
              <a:buNone/>
            </a:pPr>
            <a:r>
              <a:rPr lang="sv-SE" dirty="0"/>
              <a:t>1. </a:t>
            </a:r>
            <a:r>
              <a:rPr lang="sv-SE" dirty="0" err="1"/>
              <a:t>hygieniserande</a:t>
            </a:r>
            <a:r>
              <a:rPr lang="sv-SE" dirty="0"/>
              <a:t> behandling och andra kvalitetskrav,</a:t>
            </a:r>
          </a:p>
          <a:p>
            <a:pPr marL="0" indent="0">
              <a:buNone/>
            </a:pPr>
            <a:endParaRPr lang="sv-SE" dirty="0"/>
          </a:p>
          <a:p>
            <a:pPr marL="0" indent="0">
              <a:buNone/>
            </a:pPr>
            <a:r>
              <a:rPr lang="sv-SE" dirty="0"/>
              <a:t>2. hantering i form av användningsbegränsningar, innehållsdeklaration, provtagning och analys, samt</a:t>
            </a:r>
          </a:p>
          <a:p>
            <a:pPr marL="0" indent="0">
              <a:buNone/>
            </a:pPr>
            <a:endParaRPr lang="sv-SE" dirty="0"/>
          </a:p>
          <a:p>
            <a:pPr marL="0" indent="0">
              <a:buNone/>
            </a:pPr>
            <a:r>
              <a:rPr lang="sv-SE" dirty="0"/>
              <a:t>3. information, anteckningar och rapportering</a:t>
            </a:r>
          </a:p>
          <a:p>
            <a:pPr marL="0" indent="0">
              <a:buNone/>
            </a:pPr>
            <a:endParaRPr lang="sv-SE" b="1" dirty="0"/>
          </a:p>
          <a:p>
            <a:pPr marL="0" indent="0">
              <a:buNone/>
            </a:pPr>
            <a:endParaRPr lang="sv-SE" dirty="0"/>
          </a:p>
        </p:txBody>
      </p:sp>
      <p:sp>
        <p:nvSpPr>
          <p:cNvPr id="4" name="Platshållare för datum 3">
            <a:extLst>
              <a:ext uri="{FF2B5EF4-FFF2-40B4-BE49-F238E27FC236}">
                <a16:creationId xmlns:a16="http://schemas.microsoft.com/office/drawing/2014/main" id="{A7C4460B-D37C-4AE3-8418-05035835D0DC}"/>
              </a:ext>
            </a:extLst>
          </p:cNvPr>
          <p:cNvSpPr>
            <a:spLocks noGrp="1"/>
          </p:cNvSpPr>
          <p:nvPr>
            <p:ph type="dt" sz="half" idx="10"/>
          </p:nvPr>
        </p:nvSpPr>
        <p:spPr/>
        <p:txBody>
          <a:bodyPr/>
          <a:lstStyle/>
          <a:p>
            <a:fld id="{84EC9957-4BD6-4491-A3AA-31D46EC70D61}" type="datetime1">
              <a:rPr lang="sv-SE" smtClean="0"/>
              <a:t>2020-02-27</a:t>
            </a:fld>
            <a:endParaRPr lang="sv-SE"/>
          </a:p>
        </p:txBody>
      </p:sp>
      <p:sp>
        <p:nvSpPr>
          <p:cNvPr id="5" name="Platshållare för bildnummer 4">
            <a:extLst>
              <a:ext uri="{FF2B5EF4-FFF2-40B4-BE49-F238E27FC236}">
                <a16:creationId xmlns:a16="http://schemas.microsoft.com/office/drawing/2014/main" id="{5EE0033C-40CE-4777-9D8C-DBB19C7871EF}"/>
              </a:ext>
            </a:extLst>
          </p:cNvPr>
          <p:cNvSpPr>
            <a:spLocks noGrp="1"/>
          </p:cNvSpPr>
          <p:nvPr>
            <p:ph type="sldNum" sz="quarter" idx="12"/>
          </p:nvPr>
        </p:nvSpPr>
        <p:spPr/>
        <p:txBody>
          <a:bodyPr/>
          <a:lstStyle/>
          <a:p>
            <a:fld id="{BFCFD988-D181-4873-A1FE-6D3D528B1E17}" type="slidenum">
              <a:rPr lang="sv-SE" smtClean="0"/>
              <a:t>20</a:t>
            </a:fld>
            <a:endParaRPr lang="sv-SE"/>
          </a:p>
        </p:txBody>
      </p:sp>
    </p:spTree>
    <p:extLst>
      <p:ext uri="{BB962C8B-B14F-4D97-AF65-F5344CB8AC3E}">
        <p14:creationId xmlns:p14="http://schemas.microsoft.com/office/powerpoint/2010/main" val="756985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38C2EE-7CE4-40C1-B159-7E242C21A8C6}"/>
              </a:ext>
            </a:extLst>
          </p:cNvPr>
          <p:cNvSpPr>
            <a:spLocks noGrp="1"/>
          </p:cNvSpPr>
          <p:nvPr>
            <p:ph type="title"/>
          </p:nvPr>
        </p:nvSpPr>
        <p:spPr/>
        <p:txBody>
          <a:bodyPr/>
          <a:lstStyle/>
          <a:p>
            <a:r>
              <a:rPr lang="sv-SE" dirty="0"/>
              <a:t>Hållbar slamhantering SOU 2020:3</a:t>
            </a:r>
          </a:p>
        </p:txBody>
      </p:sp>
      <p:sp>
        <p:nvSpPr>
          <p:cNvPr id="3" name="Platshållare för innehåll 2">
            <a:extLst>
              <a:ext uri="{FF2B5EF4-FFF2-40B4-BE49-F238E27FC236}">
                <a16:creationId xmlns:a16="http://schemas.microsoft.com/office/drawing/2014/main" id="{235F5C5F-75A0-40AA-9525-55010F2DD452}"/>
              </a:ext>
            </a:extLst>
          </p:cNvPr>
          <p:cNvSpPr>
            <a:spLocks noGrp="1"/>
          </p:cNvSpPr>
          <p:nvPr>
            <p:ph idx="1"/>
          </p:nvPr>
        </p:nvSpPr>
        <p:spPr>
          <a:xfrm>
            <a:off x="911225" y="1665288"/>
            <a:ext cx="10801399" cy="4572000"/>
          </a:xfrm>
        </p:spPr>
        <p:txBody>
          <a:bodyPr>
            <a:normAutofit/>
          </a:bodyPr>
          <a:lstStyle/>
          <a:p>
            <a:pPr marL="0" indent="0">
              <a:buNone/>
            </a:pPr>
            <a:r>
              <a:rPr lang="sv-SE" b="1" dirty="0">
                <a:solidFill>
                  <a:schemeClr val="accent2">
                    <a:lumMod val="75000"/>
                  </a:schemeClr>
                </a:solidFill>
              </a:rPr>
              <a:t>Naturvårdsverket föreslås få i uppdrag: </a:t>
            </a:r>
          </a:p>
          <a:p>
            <a:pPr marL="0" indent="0">
              <a:buNone/>
            </a:pPr>
            <a:endParaRPr lang="sv-SE" b="1" dirty="0"/>
          </a:p>
          <a:p>
            <a:pPr marL="0" indent="0">
              <a:buNone/>
            </a:pPr>
            <a:r>
              <a:rPr lang="sv-SE" b="1" dirty="0"/>
              <a:t>- att koordinera det nationella uppströmsarbetet</a:t>
            </a:r>
            <a:r>
              <a:rPr lang="sv-SE" dirty="0"/>
              <a:t> och </a:t>
            </a:r>
            <a:r>
              <a:rPr lang="sv-SE" b="1" dirty="0"/>
              <a:t>säkra en central kompetens- och stödfunktion för avloppsfrågor och resurser i kretslopp</a:t>
            </a:r>
            <a:r>
              <a:rPr lang="sv-SE" dirty="0"/>
              <a:t>. </a:t>
            </a:r>
          </a:p>
          <a:p>
            <a:pPr marL="0" indent="0">
              <a:buNone/>
            </a:pPr>
            <a:endParaRPr lang="sv-SE" dirty="0"/>
          </a:p>
          <a:p>
            <a:pPr marL="0" indent="0">
              <a:buNone/>
            </a:pPr>
            <a:r>
              <a:rPr lang="sv-SE" b="1" dirty="0"/>
              <a:t>Naturvårdsverket föreslås vidare ansvara för regelbundet återkommande kontrollstationer </a:t>
            </a:r>
            <a:r>
              <a:rPr lang="sv-SE" dirty="0"/>
              <a:t>i samverkan med andra myndigheter för att säkra kvaliteten på det avloppsslam som övergångsvis eller mer långsiktigt får spridas</a:t>
            </a:r>
          </a:p>
        </p:txBody>
      </p:sp>
      <p:sp>
        <p:nvSpPr>
          <p:cNvPr id="4" name="Platshållare för datum 3">
            <a:extLst>
              <a:ext uri="{FF2B5EF4-FFF2-40B4-BE49-F238E27FC236}">
                <a16:creationId xmlns:a16="http://schemas.microsoft.com/office/drawing/2014/main" id="{A7C4460B-D37C-4AE3-8418-05035835D0DC}"/>
              </a:ext>
            </a:extLst>
          </p:cNvPr>
          <p:cNvSpPr>
            <a:spLocks noGrp="1"/>
          </p:cNvSpPr>
          <p:nvPr>
            <p:ph type="dt" sz="half" idx="10"/>
          </p:nvPr>
        </p:nvSpPr>
        <p:spPr/>
        <p:txBody>
          <a:bodyPr/>
          <a:lstStyle/>
          <a:p>
            <a:fld id="{84EC9957-4BD6-4491-A3AA-31D46EC70D61}" type="datetime1">
              <a:rPr lang="sv-SE" smtClean="0"/>
              <a:t>2020-02-27</a:t>
            </a:fld>
            <a:endParaRPr lang="sv-SE"/>
          </a:p>
        </p:txBody>
      </p:sp>
      <p:sp>
        <p:nvSpPr>
          <p:cNvPr id="5" name="Platshållare för bildnummer 4">
            <a:extLst>
              <a:ext uri="{FF2B5EF4-FFF2-40B4-BE49-F238E27FC236}">
                <a16:creationId xmlns:a16="http://schemas.microsoft.com/office/drawing/2014/main" id="{5EE0033C-40CE-4777-9D8C-DBB19C7871EF}"/>
              </a:ext>
            </a:extLst>
          </p:cNvPr>
          <p:cNvSpPr>
            <a:spLocks noGrp="1"/>
          </p:cNvSpPr>
          <p:nvPr>
            <p:ph type="sldNum" sz="quarter" idx="12"/>
          </p:nvPr>
        </p:nvSpPr>
        <p:spPr/>
        <p:txBody>
          <a:bodyPr/>
          <a:lstStyle/>
          <a:p>
            <a:fld id="{BFCFD988-D181-4873-A1FE-6D3D528B1E17}" type="slidenum">
              <a:rPr lang="sv-SE" smtClean="0"/>
              <a:t>21</a:t>
            </a:fld>
            <a:endParaRPr lang="sv-SE"/>
          </a:p>
        </p:txBody>
      </p:sp>
    </p:spTree>
    <p:extLst>
      <p:ext uri="{BB962C8B-B14F-4D97-AF65-F5344CB8AC3E}">
        <p14:creationId xmlns:p14="http://schemas.microsoft.com/office/powerpoint/2010/main" val="3916036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38C2EE-7CE4-40C1-B159-7E242C21A8C6}"/>
              </a:ext>
            </a:extLst>
          </p:cNvPr>
          <p:cNvSpPr>
            <a:spLocks noGrp="1"/>
          </p:cNvSpPr>
          <p:nvPr>
            <p:ph type="title"/>
          </p:nvPr>
        </p:nvSpPr>
        <p:spPr/>
        <p:txBody>
          <a:bodyPr/>
          <a:lstStyle/>
          <a:p>
            <a:r>
              <a:rPr lang="sv-SE" dirty="0"/>
              <a:t>Hållbar slamhantering SOU 2020:3</a:t>
            </a:r>
          </a:p>
        </p:txBody>
      </p:sp>
      <p:sp>
        <p:nvSpPr>
          <p:cNvPr id="3" name="Platshållare för innehåll 2">
            <a:extLst>
              <a:ext uri="{FF2B5EF4-FFF2-40B4-BE49-F238E27FC236}">
                <a16:creationId xmlns:a16="http://schemas.microsoft.com/office/drawing/2014/main" id="{235F5C5F-75A0-40AA-9525-55010F2DD452}"/>
              </a:ext>
            </a:extLst>
          </p:cNvPr>
          <p:cNvSpPr>
            <a:spLocks noGrp="1"/>
          </p:cNvSpPr>
          <p:nvPr>
            <p:ph idx="1"/>
          </p:nvPr>
        </p:nvSpPr>
        <p:spPr>
          <a:xfrm>
            <a:off x="911225" y="1665288"/>
            <a:ext cx="10801399" cy="4572000"/>
          </a:xfrm>
        </p:spPr>
        <p:txBody>
          <a:bodyPr>
            <a:normAutofit/>
          </a:bodyPr>
          <a:lstStyle/>
          <a:p>
            <a:pPr marL="0" indent="0">
              <a:buNone/>
            </a:pPr>
            <a:r>
              <a:rPr lang="sv-SE" b="1" dirty="0">
                <a:solidFill>
                  <a:schemeClr val="accent2">
                    <a:lumMod val="75000"/>
                  </a:schemeClr>
                </a:solidFill>
              </a:rPr>
              <a:t>Naturvårdsverket föreslås få i uppdrag:</a:t>
            </a:r>
          </a:p>
          <a:p>
            <a:pPr marL="0" indent="0">
              <a:buNone/>
            </a:pPr>
            <a:endParaRPr lang="sv-SE" dirty="0"/>
          </a:p>
          <a:p>
            <a:pPr>
              <a:buFontTx/>
              <a:buChar char="-"/>
            </a:pPr>
            <a:r>
              <a:rPr lang="sv-SE" dirty="0"/>
              <a:t>att efter samråd med andra berörda myndigheter </a:t>
            </a:r>
            <a:r>
              <a:rPr lang="sv-SE" b="1" dirty="0"/>
              <a:t>föreslå kompletterande reglering för andra organiska gödselmedel</a:t>
            </a:r>
            <a:r>
              <a:rPr lang="sv-SE" dirty="0"/>
              <a:t>.</a:t>
            </a:r>
          </a:p>
          <a:p>
            <a:pPr marL="0" indent="0">
              <a:buNone/>
            </a:pPr>
            <a:r>
              <a:rPr lang="sv-SE" dirty="0"/>
              <a:t> Förbud mot slamspridning bedöms annars leda till att avloppsfraktioner i olika former, som </a:t>
            </a:r>
            <a:r>
              <a:rPr lang="sv-SE" dirty="0" err="1"/>
              <a:t>biokol</a:t>
            </a:r>
            <a:r>
              <a:rPr lang="sv-SE" dirty="0"/>
              <a:t>, kan spridas som ersättning för slam utan större begränsningar eller kvalitetskrav</a:t>
            </a:r>
            <a:r>
              <a:rPr lang="sv-SE" b="1" dirty="0"/>
              <a:t>.</a:t>
            </a:r>
            <a:endParaRPr lang="sv-SE" dirty="0"/>
          </a:p>
        </p:txBody>
      </p:sp>
      <p:sp>
        <p:nvSpPr>
          <p:cNvPr id="4" name="Platshållare för datum 3">
            <a:extLst>
              <a:ext uri="{FF2B5EF4-FFF2-40B4-BE49-F238E27FC236}">
                <a16:creationId xmlns:a16="http://schemas.microsoft.com/office/drawing/2014/main" id="{A7C4460B-D37C-4AE3-8418-05035835D0DC}"/>
              </a:ext>
            </a:extLst>
          </p:cNvPr>
          <p:cNvSpPr>
            <a:spLocks noGrp="1"/>
          </p:cNvSpPr>
          <p:nvPr>
            <p:ph type="dt" sz="half" idx="10"/>
          </p:nvPr>
        </p:nvSpPr>
        <p:spPr/>
        <p:txBody>
          <a:bodyPr/>
          <a:lstStyle/>
          <a:p>
            <a:fld id="{84EC9957-4BD6-4491-A3AA-31D46EC70D61}" type="datetime1">
              <a:rPr lang="sv-SE" smtClean="0"/>
              <a:t>2020-02-27</a:t>
            </a:fld>
            <a:endParaRPr lang="sv-SE"/>
          </a:p>
        </p:txBody>
      </p:sp>
      <p:sp>
        <p:nvSpPr>
          <p:cNvPr id="5" name="Platshållare för bildnummer 4">
            <a:extLst>
              <a:ext uri="{FF2B5EF4-FFF2-40B4-BE49-F238E27FC236}">
                <a16:creationId xmlns:a16="http://schemas.microsoft.com/office/drawing/2014/main" id="{5EE0033C-40CE-4777-9D8C-DBB19C7871EF}"/>
              </a:ext>
            </a:extLst>
          </p:cNvPr>
          <p:cNvSpPr>
            <a:spLocks noGrp="1"/>
          </p:cNvSpPr>
          <p:nvPr>
            <p:ph type="sldNum" sz="quarter" idx="12"/>
          </p:nvPr>
        </p:nvSpPr>
        <p:spPr/>
        <p:txBody>
          <a:bodyPr/>
          <a:lstStyle/>
          <a:p>
            <a:fld id="{BFCFD988-D181-4873-A1FE-6D3D528B1E17}" type="slidenum">
              <a:rPr lang="sv-SE" smtClean="0"/>
              <a:t>22</a:t>
            </a:fld>
            <a:endParaRPr lang="sv-SE"/>
          </a:p>
        </p:txBody>
      </p:sp>
    </p:spTree>
    <p:extLst>
      <p:ext uri="{BB962C8B-B14F-4D97-AF65-F5344CB8AC3E}">
        <p14:creationId xmlns:p14="http://schemas.microsoft.com/office/powerpoint/2010/main" val="2481559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38C2EE-7CE4-40C1-B159-7E242C21A8C6}"/>
              </a:ext>
            </a:extLst>
          </p:cNvPr>
          <p:cNvSpPr>
            <a:spLocks noGrp="1"/>
          </p:cNvSpPr>
          <p:nvPr>
            <p:ph type="title"/>
          </p:nvPr>
        </p:nvSpPr>
        <p:spPr/>
        <p:txBody>
          <a:bodyPr/>
          <a:lstStyle/>
          <a:p>
            <a:r>
              <a:rPr lang="sv-SE" dirty="0"/>
              <a:t>Hållbar slamhantering SOU 2020:3</a:t>
            </a:r>
          </a:p>
        </p:txBody>
      </p:sp>
      <p:sp>
        <p:nvSpPr>
          <p:cNvPr id="3" name="Platshållare för innehåll 2">
            <a:extLst>
              <a:ext uri="{FF2B5EF4-FFF2-40B4-BE49-F238E27FC236}">
                <a16:creationId xmlns:a16="http://schemas.microsoft.com/office/drawing/2014/main" id="{235F5C5F-75A0-40AA-9525-55010F2DD452}"/>
              </a:ext>
            </a:extLst>
          </p:cNvPr>
          <p:cNvSpPr>
            <a:spLocks noGrp="1"/>
          </p:cNvSpPr>
          <p:nvPr>
            <p:ph idx="1"/>
          </p:nvPr>
        </p:nvSpPr>
        <p:spPr>
          <a:xfrm>
            <a:off x="911225" y="1665287"/>
            <a:ext cx="10801399" cy="5076081"/>
          </a:xfrm>
        </p:spPr>
        <p:txBody>
          <a:bodyPr>
            <a:normAutofit fontScale="92500" lnSpcReduction="10000"/>
          </a:bodyPr>
          <a:lstStyle/>
          <a:p>
            <a:pPr marL="0" indent="0">
              <a:buNone/>
            </a:pPr>
            <a:r>
              <a:rPr lang="sv-SE" sz="2600" b="1" dirty="0">
                <a:solidFill>
                  <a:schemeClr val="accent2">
                    <a:lumMod val="75000"/>
                  </a:schemeClr>
                </a:solidFill>
              </a:rPr>
              <a:t>Tidtabell snabb:</a:t>
            </a:r>
          </a:p>
          <a:p>
            <a:pPr>
              <a:buFontTx/>
              <a:buChar char="-"/>
            </a:pPr>
            <a:r>
              <a:rPr lang="sv-SE" dirty="0"/>
              <a:t>Remiss av Hållbar slamhantering SoU 2020:3 </a:t>
            </a:r>
            <a:r>
              <a:rPr lang="sv-SE" b="1" dirty="0"/>
              <a:t>(våren 2020)</a:t>
            </a:r>
          </a:p>
          <a:p>
            <a:pPr>
              <a:buFontTx/>
              <a:buChar char="-"/>
            </a:pPr>
            <a:endParaRPr lang="sv-SE" b="1" dirty="0"/>
          </a:p>
          <a:p>
            <a:pPr>
              <a:buFontTx/>
              <a:buChar char="-"/>
            </a:pPr>
            <a:r>
              <a:rPr lang="sv-SE" dirty="0"/>
              <a:t>Lagrådsremiss miljöbalksändringar (9 kap. 5 § och 29 kap. 9 § lydelse,15 kap, 39 a) </a:t>
            </a:r>
            <a:r>
              <a:rPr lang="sv-SE" b="1" dirty="0"/>
              <a:t>(hösten 2020)</a:t>
            </a:r>
          </a:p>
          <a:p>
            <a:pPr>
              <a:buFontTx/>
              <a:buChar char="-"/>
            </a:pPr>
            <a:r>
              <a:rPr lang="sv-SE" dirty="0"/>
              <a:t>Proposition miljöbalksändringar </a:t>
            </a:r>
            <a:r>
              <a:rPr lang="sv-SE" b="1" dirty="0"/>
              <a:t>(våren 2021)</a:t>
            </a:r>
          </a:p>
          <a:p>
            <a:pPr>
              <a:buFontTx/>
              <a:buChar char="-"/>
            </a:pPr>
            <a:r>
              <a:rPr lang="sv-SE" dirty="0"/>
              <a:t>Beslut i riksdagen miljöbalksändringar </a:t>
            </a:r>
            <a:r>
              <a:rPr lang="sv-SE" b="1" dirty="0"/>
              <a:t>(våren 2021)</a:t>
            </a:r>
          </a:p>
          <a:p>
            <a:pPr>
              <a:buFontTx/>
              <a:buChar char="-"/>
            </a:pPr>
            <a:r>
              <a:rPr lang="sv-SE" dirty="0"/>
              <a:t>Förordning </a:t>
            </a:r>
            <a:r>
              <a:rPr lang="sv-SE" dirty="0" err="1"/>
              <a:t>remissad</a:t>
            </a:r>
            <a:r>
              <a:rPr lang="sv-SE" dirty="0"/>
              <a:t> och beslutad av regeringen </a:t>
            </a:r>
            <a:r>
              <a:rPr lang="sv-SE" b="1" dirty="0"/>
              <a:t>(hösten 2021)</a:t>
            </a:r>
          </a:p>
          <a:p>
            <a:pPr>
              <a:buFontTx/>
              <a:buChar char="-"/>
            </a:pPr>
            <a:endParaRPr lang="sv-SE" b="1" dirty="0"/>
          </a:p>
          <a:p>
            <a:pPr>
              <a:buFontTx/>
              <a:buChar char="-"/>
            </a:pPr>
            <a:r>
              <a:rPr lang="sv-SE" dirty="0"/>
              <a:t>Beslut av regeringen att ge Naturvårdsverket uppdrag att ta fram föreskrift med gränsvärden m </a:t>
            </a:r>
            <a:r>
              <a:rPr lang="sv-SE" dirty="0" err="1"/>
              <a:t>m</a:t>
            </a:r>
            <a:r>
              <a:rPr lang="sv-SE" dirty="0"/>
              <a:t> </a:t>
            </a:r>
            <a:r>
              <a:rPr lang="sv-SE" b="1" dirty="0"/>
              <a:t>(hösten 2021)</a:t>
            </a:r>
          </a:p>
          <a:p>
            <a:pPr>
              <a:buFontTx/>
              <a:buChar char="-"/>
            </a:pPr>
            <a:r>
              <a:rPr lang="sv-SE" dirty="0"/>
              <a:t>Föreskrift </a:t>
            </a:r>
            <a:r>
              <a:rPr lang="sv-SE" dirty="0" err="1"/>
              <a:t>remissad</a:t>
            </a:r>
            <a:r>
              <a:rPr lang="sv-SE" dirty="0"/>
              <a:t> och beslutad av Naturvårdsverket </a:t>
            </a:r>
            <a:r>
              <a:rPr lang="sv-SE" b="1" dirty="0"/>
              <a:t>(vår/höst 2022)</a:t>
            </a:r>
          </a:p>
        </p:txBody>
      </p:sp>
      <p:sp>
        <p:nvSpPr>
          <p:cNvPr id="4" name="Platshållare för datum 3">
            <a:extLst>
              <a:ext uri="{FF2B5EF4-FFF2-40B4-BE49-F238E27FC236}">
                <a16:creationId xmlns:a16="http://schemas.microsoft.com/office/drawing/2014/main" id="{A7C4460B-D37C-4AE3-8418-05035835D0DC}"/>
              </a:ext>
            </a:extLst>
          </p:cNvPr>
          <p:cNvSpPr>
            <a:spLocks noGrp="1"/>
          </p:cNvSpPr>
          <p:nvPr>
            <p:ph type="dt" sz="half" idx="10"/>
          </p:nvPr>
        </p:nvSpPr>
        <p:spPr/>
        <p:txBody>
          <a:bodyPr/>
          <a:lstStyle/>
          <a:p>
            <a:fld id="{84EC9957-4BD6-4491-A3AA-31D46EC70D61}" type="datetime1">
              <a:rPr lang="sv-SE" smtClean="0"/>
              <a:t>2020-02-27</a:t>
            </a:fld>
            <a:endParaRPr lang="sv-SE"/>
          </a:p>
        </p:txBody>
      </p:sp>
      <p:sp>
        <p:nvSpPr>
          <p:cNvPr id="5" name="Platshållare för bildnummer 4">
            <a:extLst>
              <a:ext uri="{FF2B5EF4-FFF2-40B4-BE49-F238E27FC236}">
                <a16:creationId xmlns:a16="http://schemas.microsoft.com/office/drawing/2014/main" id="{5EE0033C-40CE-4777-9D8C-DBB19C7871EF}"/>
              </a:ext>
            </a:extLst>
          </p:cNvPr>
          <p:cNvSpPr>
            <a:spLocks noGrp="1"/>
          </p:cNvSpPr>
          <p:nvPr>
            <p:ph type="sldNum" sz="quarter" idx="12"/>
          </p:nvPr>
        </p:nvSpPr>
        <p:spPr/>
        <p:txBody>
          <a:bodyPr/>
          <a:lstStyle/>
          <a:p>
            <a:fld id="{BFCFD988-D181-4873-A1FE-6D3D528B1E17}" type="slidenum">
              <a:rPr lang="sv-SE" smtClean="0"/>
              <a:t>23</a:t>
            </a:fld>
            <a:endParaRPr lang="sv-SE"/>
          </a:p>
        </p:txBody>
      </p:sp>
    </p:spTree>
    <p:extLst>
      <p:ext uri="{BB962C8B-B14F-4D97-AF65-F5344CB8AC3E}">
        <p14:creationId xmlns:p14="http://schemas.microsoft.com/office/powerpoint/2010/main" val="3341040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106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4" y="15974"/>
            <a:ext cx="12453433" cy="6842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0099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 </a:t>
            </a:r>
          </a:p>
        </p:txBody>
      </p:sp>
      <p:sp>
        <p:nvSpPr>
          <p:cNvPr id="3" name="Platshållare för innehåll 2"/>
          <p:cNvSpPr>
            <a:spLocks noGrp="1"/>
          </p:cNvSpPr>
          <p:nvPr>
            <p:ph idx="1"/>
          </p:nvPr>
        </p:nvSpPr>
        <p:spPr/>
        <p:txBody>
          <a:bodyPr/>
          <a:lstStyle/>
          <a:p>
            <a:pPr marL="0" indent="0">
              <a:buNone/>
            </a:pPr>
            <a:endParaRPr lang="sv-SE" dirty="0"/>
          </a:p>
          <a:p>
            <a:endParaRPr lang="sv-SE"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9456" y="1917114"/>
            <a:ext cx="9880213" cy="2664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4257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rgbClr val="0070C0"/>
                </a:solidFill>
              </a:rPr>
              <a:t>Revaq – övergripande budskap</a:t>
            </a:r>
          </a:p>
        </p:txBody>
      </p:sp>
      <p:sp>
        <p:nvSpPr>
          <p:cNvPr id="3" name="Platshållare för innehåll 2"/>
          <p:cNvSpPr>
            <a:spLocks noGrp="1"/>
          </p:cNvSpPr>
          <p:nvPr>
            <p:ph idx="1"/>
          </p:nvPr>
        </p:nvSpPr>
        <p:spPr>
          <a:xfrm>
            <a:off x="1343472" y="1700808"/>
            <a:ext cx="8496944" cy="4525963"/>
          </a:xfrm>
        </p:spPr>
        <p:txBody>
          <a:bodyPr/>
          <a:lstStyle/>
          <a:p>
            <a:r>
              <a:rPr lang="sv-SE" b="1" dirty="0"/>
              <a:t>Revaq handlar om att minska flödet av farliga ämnen till reningsverken</a:t>
            </a:r>
            <a:r>
              <a:rPr lang="sv-SE" dirty="0"/>
              <a:t> och samtidigt skapa en hållbar återföring av växtnäring och vatten och hantera riskerna på vägen dit. </a:t>
            </a:r>
          </a:p>
          <a:p>
            <a:pPr>
              <a:buNone/>
            </a:pPr>
            <a:endParaRPr lang="sv-SE" dirty="0"/>
          </a:p>
          <a:p>
            <a:r>
              <a:rPr lang="sv-SE" dirty="0"/>
              <a:t>Genom Revaqs förebyggande miljöarbete skapar vi förutsättningar för ett hållbart samhälle där renare avloppsvatten är en nödvändighet</a:t>
            </a:r>
            <a:r>
              <a:rPr lang="sv-SE" i="1" dirty="0"/>
              <a:t>. </a:t>
            </a:r>
          </a:p>
          <a:p>
            <a:pPr marL="0" indent="0">
              <a:buNone/>
            </a:pPr>
            <a:endParaRPr lang="sv-SE" i="1" dirty="0"/>
          </a:p>
          <a:p>
            <a:r>
              <a:rPr lang="sv-SE" dirty="0"/>
              <a:t>Vårt arbete syftar till att bidra till långsiktiga lösningar. </a:t>
            </a:r>
          </a:p>
          <a:p>
            <a:endParaRPr lang="sv-SE" dirty="0"/>
          </a:p>
        </p:txBody>
      </p:sp>
    </p:spTree>
    <p:extLst>
      <p:ext uri="{BB962C8B-B14F-4D97-AF65-F5344CB8AC3E}">
        <p14:creationId xmlns:p14="http://schemas.microsoft.com/office/powerpoint/2010/main" val="3213232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ubrik 1"/>
          <p:cNvSpPr>
            <a:spLocks noGrp="1"/>
          </p:cNvSpPr>
          <p:nvPr>
            <p:ph type="title"/>
          </p:nvPr>
        </p:nvSpPr>
        <p:spPr>
          <a:xfrm>
            <a:off x="1343472" y="368825"/>
            <a:ext cx="10369540" cy="1152000"/>
          </a:xfrm>
        </p:spPr>
        <p:txBody>
          <a:bodyPr>
            <a:normAutofit/>
          </a:bodyPr>
          <a:lstStyle/>
          <a:p>
            <a:r>
              <a:rPr lang="sv-SE" dirty="0">
                <a:solidFill>
                  <a:srgbClr val="0070C0"/>
                </a:solidFill>
              </a:rPr>
              <a:t>Förebyggande kemikaliearbete med          Revaq</a:t>
            </a:r>
          </a:p>
        </p:txBody>
      </p:sp>
      <p:sp>
        <p:nvSpPr>
          <p:cNvPr id="3" name="Platshållare för innehåll 2"/>
          <p:cNvSpPr>
            <a:spLocks noGrp="1"/>
          </p:cNvSpPr>
          <p:nvPr>
            <p:ph idx="1"/>
          </p:nvPr>
        </p:nvSpPr>
        <p:spPr>
          <a:xfrm>
            <a:off x="911219" y="1963362"/>
            <a:ext cx="10369551" cy="4572000"/>
          </a:xfrm>
        </p:spPr>
        <p:txBody>
          <a:bodyPr/>
          <a:lstStyle/>
          <a:p>
            <a:r>
              <a:rPr lang="sv-SE" b="1" dirty="0"/>
              <a:t>Lokalt</a:t>
            </a:r>
            <a:r>
              <a:rPr lang="sv-SE" dirty="0"/>
              <a:t> – reningsverket arbetar tillsammans med miljöförvaltningen, lokal media, industrier, sjukhus, verksamheter, service </a:t>
            </a:r>
            <a:r>
              <a:rPr lang="sv-SE" b="1" dirty="0"/>
              <a:t>och den lokala handeln</a:t>
            </a:r>
          </a:p>
          <a:p>
            <a:pPr marL="0" indent="0">
              <a:buNone/>
            </a:pPr>
            <a:endParaRPr lang="sv-SE" dirty="0"/>
          </a:p>
          <a:p>
            <a:r>
              <a:rPr lang="sv-SE" b="1" dirty="0"/>
              <a:t>Nationell nivå </a:t>
            </a:r>
            <a:r>
              <a:rPr lang="sv-SE" dirty="0"/>
              <a:t>– Svenskt Vatten arbetar med branschföreningar, </a:t>
            </a:r>
            <a:r>
              <a:rPr lang="sv-SE" b="1" dirty="0"/>
              <a:t>handeln,  </a:t>
            </a:r>
            <a:r>
              <a:rPr lang="sv-SE" dirty="0"/>
              <a:t>intressenter, myndigheter, media och regeringskansliet </a:t>
            </a:r>
          </a:p>
          <a:p>
            <a:pPr marL="0" indent="0">
              <a:buNone/>
            </a:pPr>
            <a:r>
              <a:rPr lang="sv-SE" dirty="0"/>
              <a:t> </a:t>
            </a:r>
          </a:p>
          <a:p>
            <a:r>
              <a:rPr lang="sv-SE" b="1" dirty="0"/>
              <a:t>EU-nivå</a:t>
            </a:r>
            <a:r>
              <a:rPr lang="sv-SE" dirty="0"/>
              <a:t> –  Svenskt Vatten lyfter </a:t>
            </a:r>
            <a:r>
              <a:rPr lang="sv-SE" dirty="0" err="1"/>
              <a:t>tillsammnans</a:t>
            </a:r>
            <a:r>
              <a:rPr lang="sv-SE" dirty="0"/>
              <a:t> med EurEau frågor hos </a:t>
            </a:r>
            <a:r>
              <a:rPr lang="en-US" dirty="0"/>
              <a:t>EU-</a:t>
            </a:r>
            <a:r>
              <a:rPr lang="en-US" dirty="0" err="1"/>
              <a:t>kommissionen</a:t>
            </a:r>
            <a:r>
              <a:rPr lang="en-US" dirty="0"/>
              <a:t> </a:t>
            </a:r>
            <a:r>
              <a:rPr lang="en-US" dirty="0" err="1"/>
              <a:t>och</a:t>
            </a:r>
            <a:r>
              <a:rPr lang="en-US" dirty="0"/>
              <a:t> EU-</a:t>
            </a:r>
            <a:r>
              <a:rPr lang="en-US" dirty="0" err="1"/>
              <a:t>parlamentet</a:t>
            </a:r>
            <a:r>
              <a:rPr lang="en-US" dirty="0"/>
              <a:t> </a:t>
            </a:r>
          </a:p>
          <a:p>
            <a:endParaRPr lang="sv-SE" dirty="0"/>
          </a:p>
        </p:txBody>
      </p:sp>
      <p:sp>
        <p:nvSpPr>
          <p:cNvPr id="6" name="Platshållare för bildnummer 5"/>
          <p:cNvSpPr>
            <a:spLocks noGrp="1"/>
          </p:cNvSpPr>
          <p:nvPr>
            <p:ph type="sldNum" sz="quarter" idx="12"/>
          </p:nvPr>
        </p:nvSpPr>
        <p:spPr/>
        <p:txBody>
          <a:bodyPr/>
          <a:lstStyle/>
          <a:p>
            <a:pPr>
              <a:defRPr/>
            </a:pPr>
            <a:r>
              <a:rPr lang="sv-SE" dirty="0"/>
              <a:t> </a:t>
            </a:r>
          </a:p>
        </p:txBody>
      </p:sp>
    </p:spTree>
    <p:extLst>
      <p:ext uri="{BB962C8B-B14F-4D97-AF65-F5344CB8AC3E}">
        <p14:creationId xmlns:p14="http://schemas.microsoft.com/office/powerpoint/2010/main" val="2782716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pPr eaLnBrk="1" hangingPunct="1">
              <a:defRPr/>
            </a:pPr>
            <a:r>
              <a:rPr lang="en-US" dirty="0" err="1">
                <a:solidFill>
                  <a:srgbClr val="0070C0"/>
                </a:solidFill>
              </a:rPr>
              <a:t>Fokus</a:t>
            </a:r>
            <a:r>
              <a:rPr lang="en-US" dirty="0">
                <a:solidFill>
                  <a:srgbClr val="0070C0"/>
                </a:solidFill>
              </a:rPr>
              <a:t> </a:t>
            </a:r>
            <a:r>
              <a:rPr lang="en-US" dirty="0" err="1">
                <a:solidFill>
                  <a:srgbClr val="0070C0"/>
                </a:solidFill>
              </a:rPr>
              <a:t>i</a:t>
            </a:r>
            <a:r>
              <a:rPr lang="en-US" dirty="0">
                <a:solidFill>
                  <a:srgbClr val="0070C0"/>
                </a:solidFill>
              </a:rPr>
              <a:t> Revaq-</a:t>
            </a:r>
            <a:r>
              <a:rPr lang="en-US" dirty="0" err="1">
                <a:solidFill>
                  <a:srgbClr val="0070C0"/>
                </a:solidFill>
              </a:rPr>
              <a:t>arbetet</a:t>
            </a:r>
            <a:r>
              <a:rPr lang="en-US" dirty="0">
                <a:solidFill>
                  <a:srgbClr val="0070C0"/>
                </a:solidFill>
              </a:rPr>
              <a:t> – </a:t>
            </a:r>
            <a:r>
              <a:rPr lang="en-US" dirty="0" err="1">
                <a:solidFill>
                  <a:srgbClr val="0070C0"/>
                </a:solidFill>
              </a:rPr>
              <a:t>förebyggande</a:t>
            </a:r>
            <a:r>
              <a:rPr lang="en-US" dirty="0">
                <a:solidFill>
                  <a:srgbClr val="0070C0"/>
                </a:solidFill>
              </a:rPr>
              <a:t> </a:t>
            </a:r>
            <a:r>
              <a:rPr lang="en-US" dirty="0" err="1">
                <a:solidFill>
                  <a:srgbClr val="0070C0"/>
                </a:solidFill>
              </a:rPr>
              <a:t>kemikaliearbete</a:t>
            </a:r>
            <a:endParaRPr lang="en-US" dirty="0">
              <a:solidFill>
                <a:srgbClr val="0070C0"/>
              </a:solidFill>
            </a:endParaRPr>
          </a:p>
        </p:txBody>
      </p:sp>
      <p:sp>
        <p:nvSpPr>
          <p:cNvPr id="28675" name="Rectangle 3"/>
          <p:cNvSpPr>
            <a:spLocks noGrp="1" noChangeArrowheads="1"/>
          </p:cNvSpPr>
          <p:nvPr>
            <p:ph type="body" sz="half" idx="1"/>
          </p:nvPr>
        </p:nvSpPr>
        <p:spPr>
          <a:xfrm>
            <a:off x="1199456" y="1484784"/>
            <a:ext cx="10176933" cy="5050578"/>
          </a:xfrm>
        </p:spPr>
        <p:txBody>
          <a:bodyPr>
            <a:normAutofit/>
          </a:bodyPr>
          <a:lstStyle/>
          <a:p>
            <a:pPr>
              <a:buFontTx/>
              <a:buNone/>
            </a:pPr>
            <a:r>
              <a:rPr lang="sv-SE" sz="2400" dirty="0"/>
              <a:t>Fokus i ligger på:</a:t>
            </a:r>
          </a:p>
          <a:p>
            <a:r>
              <a:rPr lang="sv-SE" sz="2400" dirty="0">
                <a:solidFill>
                  <a:srgbClr val="0092D5"/>
                </a:solidFill>
              </a:rPr>
              <a:t>Förebyggande kemikaliearbete</a:t>
            </a:r>
          </a:p>
          <a:p>
            <a:pPr lvl="1"/>
            <a:r>
              <a:rPr lang="sv-SE" sz="2000" dirty="0">
                <a:solidFill>
                  <a:srgbClr val="0092D5"/>
                </a:solidFill>
              </a:rPr>
              <a:t>Minskning av kadmium</a:t>
            </a:r>
          </a:p>
          <a:p>
            <a:pPr lvl="1"/>
            <a:r>
              <a:rPr lang="sv-SE" sz="2000" dirty="0">
                <a:solidFill>
                  <a:srgbClr val="0092D5"/>
                </a:solidFill>
              </a:rPr>
              <a:t>Övriga 60 metaller och spårelement </a:t>
            </a:r>
            <a:r>
              <a:rPr lang="sv-SE" sz="2000" dirty="0"/>
              <a:t>– kartläggning och förbättringsarbete av prioriterade spårelement </a:t>
            </a:r>
            <a:r>
              <a:rPr lang="sv-SE" sz="2000" b="1" dirty="0">
                <a:solidFill>
                  <a:srgbClr val="0092D5"/>
                </a:solidFill>
              </a:rPr>
              <a:t>(Utmaning: Silver, Kadmium, Tenn, Kvicksilver)</a:t>
            </a:r>
          </a:p>
          <a:p>
            <a:pPr lvl="1"/>
            <a:r>
              <a:rPr lang="sv-SE" sz="2000" dirty="0">
                <a:solidFill>
                  <a:srgbClr val="0092D5"/>
                </a:solidFill>
              </a:rPr>
              <a:t>Organiska ämnen </a:t>
            </a:r>
            <a:r>
              <a:rPr lang="sv-SE" sz="2000" dirty="0"/>
              <a:t>(PRIO-guide utfasningsämnen + SIN-List, 2600 ämnen), kartläggning och minskning genom samarbete med anslutna verksamheter och med handeln</a:t>
            </a:r>
          </a:p>
          <a:p>
            <a:r>
              <a:rPr lang="sv-SE" sz="2400" dirty="0"/>
              <a:t>Alla levererade slampartier </a:t>
            </a:r>
            <a:r>
              <a:rPr lang="sv-SE" sz="2400" dirty="0">
                <a:solidFill>
                  <a:srgbClr val="0092D5"/>
                </a:solidFill>
              </a:rPr>
              <a:t>salmonellafria</a:t>
            </a:r>
          </a:p>
          <a:p>
            <a:r>
              <a:rPr lang="sv-SE" sz="2400" dirty="0"/>
              <a:t>Alla slampartier ska vara </a:t>
            </a:r>
            <a:r>
              <a:rPr lang="sv-SE" sz="2400" dirty="0">
                <a:solidFill>
                  <a:srgbClr val="0092D5"/>
                </a:solidFill>
              </a:rPr>
              <a:t>spårbara</a:t>
            </a:r>
            <a:r>
              <a:rPr lang="sv-SE" sz="2400" dirty="0"/>
              <a:t>, rapporteras via GIS- kartdatabasen, REVAQ-portalen.</a:t>
            </a:r>
          </a:p>
          <a:p>
            <a:r>
              <a:rPr lang="sv-SE" sz="2400" dirty="0">
                <a:solidFill>
                  <a:srgbClr val="0092D5"/>
                </a:solidFill>
              </a:rPr>
              <a:t>Tredjepartsrevision</a:t>
            </a:r>
          </a:p>
          <a:p>
            <a:pPr marL="0" indent="0">
              <a:buNone/>
            </a:pPr>
            <a:endParaRPr lang="sv-SE" sz="2400" dirty="0"/>
          </a:p>
        </p:txBody>
      </p:sp>
      <p:sp>
        <p:nvSpPr>
          <p:cNvPr id="6" name="Platshållare för bildnummer 5"/>
          <p:cNvSpPr>
            <a:spLocks noGrp="1"/>
          </p:cNvSpPr>
          <p:nvPr>
            <p:ph type="sldNum" sz="quarter" idx="12"/>
          </p:nvPr>
        </p:nvSpPr>
        <p:spPr/>
        <p:txBody>
          <a:bodyPr/>
          <a:lstStyle/>
          <a:p>
            <a:pPr>
              <a:defRPr/>
            </a:pPr>
            <a:fld id="{F31C1CB6-9B6E-44ED-8C45-8A99F1BA672B}" type="slidenum">
              <a:rPr lang="sv-SE" smtClean="0"/>
              <a:pPr>
                <a:defRPr/>
              </a:pPr>
              <a:t>28</a:t>
            </a:fld>
            <a:endParaRPr lang="sv-SE"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7799" y="5584140"/>
            <a:ext cx="1764201" cy="1272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2158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solidFill>
          <a:srgbClr val="DEEFFB"/>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335360" y="270775"/>
            <a:ext cx="10479616" cy="1143000"/>
          </a:xfrm>
        </p:spPr>
        <p:txBody>
          <a:bodyPr>
            <a:normAutofit fontScale="90000"/>
          </a:bodyPr>
          <a:lstStyle/>
          <a:p>
            <a:r>
              <a:rPr lang="sv-SE" sz="3600" dirty="0">
                <a:solidFill>
                  <a:srgbClr val="0070C0"/>
                </a:solidFill>
              </a:rPr>
              <a:t>Med konkreta exempel visa på områden där   utfasning av farliga ämnen behöver ske inom handeln</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3951" y="1437494"/>
            <a:ext cx="2825106" cy="3983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78" y="1520788"/>
            <a:ext cx="2910828" cy="3816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0000">
            <a:off x="6157033" y="1507188"/>
            <a:ext cx="2765287" cy="3895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0000">
            <a:off x="9190659" y="1482763"/>
            <a:ext cx="2739884" cy="395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Bildobjekt 3">
            <a:extLst>
              <a:ext uri="{FF2B5EF4-FFF2-40B4-BE49-F238E27FC236}">
                <a16:creationId xmlns:a16="http://schemas.microsoft.com/office/drawing/2014/main" id="{232DD3A3-9D50-4678-9C7B-F7A28DFA8B2F}"/>
              </a:ext>
            </a:extLst>
          </p:cNvPr>
          <p:cNvPicPr>
            <a:picLocks noChangeAspect="1"/>
          </p:cNvPicPr>
          <p:nvPr/>
        </p:nvPicPr>
        <p:blipFill>
          <a:blip r:embed="rId6"/>
          <a:stretch>
            <a:fillRect/>
          </a:stretch>
        </p:blipFill>
        <p:spPr>
          <a:xfrm rot="180000">
            <a:off x="5254258" y="2848916"/>
            <a:ext cx="2575622" cy="3673427"/>
          </a:xfrm>
          <a:prstGeom prst="rect">
            <a:avLst/>
          </a:prstGeom>
        </p:spPr>
      </p:pic>
    </p:spTree>
    <p:extLst>
      <p:ext uri="{BB962C8B-B14F-4D97-AF65-F5344CB8AC3E}">
        <p14:creationId xmlns:p14="http://schemas.microsoft.com/office/powerpoint/2010/main" val="1024444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3498" y="1869900"/>
            <a:ext cx="8856377" cy="4421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283" name="textruta 9"/>
          <p:cNvSpPr txBox="1">
            <a:spLocks noChangeArrowheads="1"/>
          </p:cNvSpPr>
          <p:nvPr/>
        </p:nvSpPr>
        <p:spPr bwMode="auto">
          <a:xfrm>
            <a:off x="850145" y="5998808"/>
            <a:ext cx="7353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pitchFamily="34"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charset="-128"/>
              </a:defRPr>
            </a:lvl9pPr>
          </a:lstStyle>
          <a:p>
            <a:pPr defTabSz="457200" eaLnBrk="1" fontAlgn="base" hangingPunct="1">
              <a:spcBef>
                <a:spcPct val="0"/>
              </a:spcBef>
              <a:spcAft>
                <a:spcPct val="0"/>
              </a:spcAft>
              <a:buFontTx/>
              <a:buNone/>
            </a:pPr>
            <a:r>
              <a:rPr lang="sv-SE" altLang="sv-SE" sz="2800" b="1" dirty="0">
                <a:solidFill>
                  <a:srgbClr val="000000"/>
                </a:solidFill>
              </a:rPr>
              <a:t>Miljö- och resurseffektiva avloppssystem </a:t>
            </a:r>
          </a:p>
        </p:txBody>
      </p:sp>
      <p:sp>
        <p:nvSpPr>
          <p:cNvPr id="225284" name="textruta 9"/>
          <p:cNvSpPr txBox="1">
            <a:spLocks noChangeArrowheads="1"/>
          </p:cNvSpPr>
          <p:nvPr/>
        </p:nvSpPr>
        <p:spPr bwMode="auto">
          <a:xfrm>
            <a:off x="9541591" y="1454401"/>
            <a:ext cx="26524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pitchFamily="34"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charset="-128"/>
              </a:defRPr>
            </a:lvl9pPr>
          </a:lstStyle>
          <a:p>
            <a:pPr defTabSz="457200" eaLnBrk="1" hangingPunct="1">
              <a:spcBef>
                <a:spcPct val="0"/>
              </a:spcBef>
              <a:spcAft>
                <a:spcPts val="1200"/>
              </a:spcAft>
              <a:buNone/>
            </a:pPr>
            <a:r>
              <a:rPr lang="sv-SE" altLang="sv-SE" sz="2400" b="1" dirty="0">
                <a:solidFill>
                  <a:srgbClr val="000000"/>
                </a:solidFill>
              </a:rPr>
              <a:t>Säkert dricksvatten av god kvalitet</a:t>
            </a:r>
          </a:p>
        </p:txBody>
      </p:sp>
      <p:sp>
        <p:nvSpPr>
          <p:cNvPr id="225288" name="Rubrik 1"/>
          <p:cNvSpPr txBox="1">
            <a:spLocks/>
          </p:cNvSpPr>
          <p:nvPr/>
        </p:nvSpPr>
        <p:spPr bwMode="auto">
          <a:xfrm>
            <a:off x="261739" y="447725"/>
            <a:ext cx="10972800" cy="13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pitchFamily="34"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charset="0"/>
              <a:buChar char="»"/>
              <a:defRPr sz="2000">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charset="-128"/>
              </a:defRPr>
            </a:lvl9pPr>
          </a:lstStyle>
          <a:p>
            <a:pPr algn="ctr" defTabSz="457200">
              <a:spcBef>
                <a:spcPct val="0"/>
              </a:spcBef>
              <a:buNone/>
            </a:pPr>
            <a:r>
              <a:rPr lang="sv-SE" sz="4000" b="1" kern="0" dirty="0">
                <a:solidFill>
                  <a:srgbClr val="0070C0"/>
                </a:solidFill>
                <a:effectLst>
                  <a:outerShdw blurRad="38100" dist="38100" dir="2700000" algn="tl">
                    <a:srgbClr val="C0C0C0"/>
                  </a:outerShdw>
                </a:effectLst>
                <a:latin typeface="+mj-lt"/>
                <a:ea typeface="+mj-ea"/>
                <a:cs typeface="+mj-cs"/>
              </a:rPr>
              <a:t>Inflöden av oönskade ämnen </a:t>
            </a:r>
          </a:p>
          <a:p>
            <a:pPr algn="ctr" defTabSz="457200">
              <a:spcBef>
                <a:spcPct val="0"/>
              </a:spcBef>
              <a:buNone/>
            </a:pPr>
            <a:r>
              <a:rPr lang="sv-SE" sz="4000" b="1" kern="0" dirty="0">
                <a:solidFill>
                  <a:srgbClr val="0070C0"/>
                </a:solidFill>
                <a:effectLst>
                  <a:outerShdw blurRad="38100" dist="38100" dir="2700000" algn="tl">
                    <a:srgbClr val="C0C0C0"/>
                  </a:outerShdw>
                </a:effectLst>
                <a:latin typeface="+mj-lt"/>
                <a:ea typeface="+mj-ea"/>
                <a:cs typeface="+mj-cs"/>
              </a:rPr>
              <a:t>till kretsloppen</a:t>
            </a:r>
            <a:endParaRPr lang="sv-SE" altLang="sv-SE" sz="4000" dirty="0">
              <a:solidFill>
                <a:srgbClr val="0070C0"/>
              </a:solidFill>
              <a:latin typeface="+mj-lt"/>
            </a:endParaRPr>
          </a:p>
          <a:p>
            <a:pPr algn="ctr" defTabSz="457200" fontAlgn="base">
              <a:spcBef>
                <a:spcPct val="0"/>
              </a:spcBef>
              <a:spcAft>
                <a:spcPct val="0"/>
              </a:spcAft>
              <a:buFontTx/>
              <a:buNone/>
            </a:pPr>
            <a:endParaRPr lang="sv-SE" altLang="sv-SE" sz="1800" dirty="0">
              <a:solidFill>
                <a:srgbClr val="0092D5"/>
              </a:solidFill>
            </a:endParaRPr>
          </a:p>
        </p:txBody>
      </p:sp>
      <p:graphicFrame>
        <p:nvGraphicFramePr>
          <p:cNvPr id="3" name="Diagram 2"/>
          <p:cNvGraphicFramePr/>
          <p:nvPr>
            <p:extLst>
              <p:ext uri="{D42A27DB-BD31-4B8C-83A1-F6EECF244321}">
                <p14:modId xmlns:p14="http://schemas.microsoft.com/office/powerpoint/2010/main" val="4263457988"/>
              </p:ext>
            </p:extLst>
          </p:nvPr>
        </p:nvGraphicFramePr>
        <p:xfrm>
          <a:off x="2032001" y="1196752"/>
          <a:ext cx="8326968" cy="51841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10518561" y="2701289"/>
            <a:ext cx="393309" cy="184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57533" y="5406241"/>
            <a:ext cx="1582952" cy="337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95419" y="4401782"/>
            <a:ext cx="1744761" cy="372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49639" y="2020927"/>
            <a:ext cx="698500"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9000000">
            <a:off x="3271934" y="5005101"/>
            <a:ext cx="2509724" cy="728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118817" y="3291687"/>
            <a:ext cx="1464681" cy="39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118813" y="4587915"/>
            <a:ext cx="1464681" cy="556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02138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solidFill>
                  <a:srgbClr val="0070C0"/>
                </a:solidFill>
              </a:rPr>
              <a:t>Revaq och Svenskt Vattens förebyggande kemikaliearbete uppströmsarbete – exempel:</a:t>
            </a:r>
          </a:p>
        </p:txBody>
      </p:sp>
      <p:sp>
        <p:nvSpPr>
          <p:cNvPr id="3" name="Platshållare för innehåll 2"/>
          <p:cNvSpPr>
            <a:spLocks noGrp="1"/>
          </p:cNvSpPr>
          <p:nvPr>
            <p:ph idx="1"/>
          </p:nvPr>
        </p:nvSpPr>
        <p:spPr>
          <a:xfrm>
            <a:off x="1021389" y="2204864"/>
            <a:ext cx="9299080" cy="5257800"/>
          </a:xfrm>
        </p:spPr>
        <p:txBody>
          <a:bodyPr/>
          <a:lstStyle/>
          <a:p>
            <a:pPr lvl="0"/>
            <a:r>
              <a:rPr lang="sv-SE" dirty="0"/>
              <a:t>arbetar i </a:t>
            </a:r>
            <a:r>
              <a:rPr lang="sv-SE" b="1" dirty="0"/>
              <a:t>Svanens miljömärkningsnämnd </a:t>
            </a:r>
          </a:p>
          <a:p>
            <a:pPr lvl="0">
              <a:buNone/>
            </a:pPr>
            <a:endParaRPr lang="sv-SE" b="1" dirty="0"/>
          </a:p>
          <a:p>
            <a:pPr lvl="0"/>
            <a:r>
              <a:rPr lang="sv-SE" dirty="0"/>
              <a:t>genomför </a:t>
            </a:r>
            <a:r>
              <a:rPr lang="sv-SE" b="1" dirty="0"/>
              <a:t>utbildningar för inköpare/miljösamordnare </a:t>
            </a:r>
            <a:r>
              <a:rPr lang="sv-SE" dirty="0"/>
              <a:t>från medlemsföretagen i Svensk Handel och Svensk Dagligvaruhandel </a:t>
            </a:r>
          </a:p>
          <a:p>
            <a:pPr marL="0" lvl="0" indent="0">
              <a:buNone/>
            </a:pPr>
            <a:endParaRPr lang="sv-SE" dirty="0"/>
          </a:p>
          <a:p>
            <a:pPr marL="0" indent="0">
              <a:buNone/>
            </a:pPr>
            <a:endParaRPr lang="sv-SE" dirty="0"/>
          </a:p>
        </p:txBody>
      </p:sp>
      <p:pic>
        <p:nvPicPr>
          <p:cNvPr id="4" name="Picture 4" descr="logga"/>
          <p:cNvPicPr>
            <a:picLocks noChangeAspect="1" noChangeArrowheads="1"/>
          </p:cNvPicPr>
          <p:nvPr/>
        </p:nvPicPr>
        <p:blipFill>
          <a:blip r:embed="rId2" cstate="print"/>
          <a:srcRect/>
          <a:stretch>
            <a:fillRect/>
          </a:stretch>
        </p:blipFill>
        <p:spPr>
          <a:xfrm>
            <a:off x="10748651" y="1988840"/>
            <a:ext cx="959808" cy="719856"/>
          </a:xfrm>
          <a:prstGeom prst="rect">
            <a:avLst/>
          </a:prstGeom>
          <a:noFill/>
        </p:spPr>
      </p:pic>
      <p:pic>
        <p:nvPicPr>
          <p:cNvPr id="4098" name="Picture 2" descr="C:\Users\anfi\Documents\VA-mässan slam 19 sep\logo_n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0228" y="3392734"/>
            <a:ext cx="1981084" cy="68433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8886" y="4111675"/>
            <a:ext cx="984249"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2260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ubrik 1"/>
          <p:cNvSpPr>
            <a:spLocks noGrp="1"/>
          </p:cNvSpPr>
          <p:nvPr>
            <p:ph type="title"/>
          </p:nvPr>
        </p:nvSpPr>
        <p:spPr>
          <a:xfrm>
            <a:off x="908718" y="548680"/>
            <a:ext cx="10369540" cy="1152000"/>
          </a:xfrm>
        </p:spPr>
        <p:txBody>
          <a:bodyPr>
            <a:normAutofit fontScale="90000"/>
          </a:bodyPr>
          <a:lstStyle/>
          <a:p>
            <a:r>
              <a:rPr lang="sv-SE" sz="4400" dirty="0">
                <a:solidFill>
                  <a:srgbClr val="0070C0"/>
                </a:solidFill>
              </a:rPr>
              <a:t>Näringsämnen EASB </a:t>
            </a:r>
            <a:br>
              <a:rPr lang="sv-SE" sz="4400" dirty="0">
                <a:solidFill>
                  <a:srgbClr val="0070C0"/>
                </a:solidFill>
              </a:rPr>
            </a:br>
            <a:r>
              <a:rPr lang="sv-SE" sz="4400" dirty="0">
                <a:solidFill>
                  <a:srgbClr val="0070C0"/>
                </a:solidFill>
              </a:rPr>
              <a:t>(Egentligen Allt Som Behövs)</a:t>
            </a:r>
            <a:br>
              <a:rPr lang="sv-SE" sz="4400" dirty="0">
                <a:solidFill>
                  <a:srgbClr val="0070C0"/>
                </a:solidFill>
              </a:rPr>
            </a:br>
            <a:r>
              <a:rPr lang="sv-SE" sz="2000" b="0" dirty="0"/>
              <a:t>B, C, Ca, </a:t>
            </a:r>
            <a:r>
              <a:rPr lang="sv-SE" sz="2000" b="0" dirty="0" err="1"/>
              <a:t>Cl</a:t>
            </a:r>
            <a:r>
              <a:rPr lang="sv-SE" sz="2000" b="0" dirty="0"/>
              <a:t>, Co, </a:t>
            </a:r>
            <a:r>
              <a:rPr lang="sv-SE" sz="2000" b="0" dirty="0" err="1"/>
              <a:t>Cr</a:t>
            </a:r>
            <a:r>
              <a:rPr lang="sv-SE" sz="2000" b="0" dirty="0"/>
              <a:t>, Cu, F, Fe, H, I, K, Mg, </a:t>
            </a:r>
            <a:r>
              <a:rPr lang="sv-SE" sz="2000" b="0" dirty="0" err="1"/>
              <a:t>Mn</a:t>
            </a:r>
            <a:r>
              <a:rPr lang="sv-SE" sz="2000" b="0" dirty="0"/>
              <a:t>, Mo, N, Ni, Na, O, P, S, Si, Se och </a:t>
            </a:r>
            <a:r>
              <a:rPr lang="sv-SE" sz="2000" b="0" dirty="0" err="1"/>
              <a:t>Zn</a:t>
            </a:r>
            <a:br>
              <a:rPr lang="sv-SE" dirty="0"/>
            </a:br>
            <a:endParaRPr lang="sv-SE" dirty="0"/>
          </a:p>
        </p:txBody>
      </p:sp>
      <p:sp>
        <p:nvSpPr>
          <p:cNvPr id="5" name="Platshållare för datum 4"/>
          <p:cNvSpPr>
            <a:spLocks noGrp="1"/>
          </p:cNvSpPr>
          <p:nvPr>
            <p:ph type="dt" sz="half" idx="10"/>
          </p:nvPr>
        </p:nvSpPr>
        <p:spPr/>
        <p:txBody>
          <a:bodyPr/>
          <a:lstStyle/>
          <a:p>
            <a:fld id="{418D2881-5FF5-4FDC-AD53-495252089120}" type="datetime1">
              <a:rPr lang="sv-SE" smtClean="0"/>
              <a:t>2020-02-27</a:t>
            </a:fld>
            <a:endParaRPr lang="sv-SE"/>
          </a:p>
        </p:txBody>
      </p:sp>
      <p:sp>
        <p:nvSpPr>
          <p:cNvPr id="7" name="Platshållare för bildnummer 6"/>
          <p:cNvSpPr>
            <a:spLocks noGrp="1"/>
          </p:cNvSpPr>
          <p:nvPr>
            <p:ph type="sldNum" sz="quarter" idx="12"/>
          </p:nvPr>
        </p:nvSpPr>
        <p:spPr/>
        <p:txBody>
          <a:bodyPr/>
          <a:lstStyle/>
          <a:p>
            <a:fld id="{BFCFD988-D181-4873-A1FE-6D3D528B1E17}" type="slidenum">
              <a:rPr lang="sv-SE" smtClean="0"/>
              <a:t>4</a:t>
            </a:fld>
            <a:endParaRPr lang="sv-SE"/>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592" y="1948922"/>
            <a:ext cx="7200800" cy="458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2342" y="5767635"/>
            <a:ext cx="243205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793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ubrik 1"/>
          <p:cNvSpPr>
            <a:spLocks noGrp="1"/>
          </p:cNvSpPr>
          <p:nvPr>
            <p:ph type="title"/>
          </p:nvPr>
        </p:nvSpPr>
        <p:spPr>
          <a:xfrm>
            <a:off x="908718" y="548680"/>
            <a:ext cx="10369540" cy="1152000"/>
          </a:xfrm>
        </p:spPr>
        <p:txBody>
          <a:bodyPr>
            <a:normAutofit fontScale="90000"/>
          </a:bodyPr>
          <a:lstStyle/>
          <a:p>
            <a:r>
              <a:rPr lang="sv-SE" sz="4400" dirty="0">
                <a:solidFill>
                  <a:srgbClr val="0070C0"/>
                </a:solidFill>
              </a:rPr>
              <a:t>Mull + möjlighet att lagra in kol i mark </a:t>
            </a:r>
            <a:br>
              <a:rPr lang="sv-SE" sz="4400" dirty="0">
                <a:solidFill>
                  <a:srgbClr val="0070C0"/>
                </a:solidFill>
              </a:rPr>
            </a:br>
            <a:r>
              <a:rPr lang="sv-SE" sz="4400" dirty="0">
                <a:solidFill>
                  <a:srgbClr val="0070C0"/>
                </a:solidFill>
              </a:rPr>
              <a:t>ca 10-20 000 ton kol per år</a:t>
            </a:r>
            <a:br>
              <a:rPr lang="sv-SE" dirty="0">
                <a:solidFill>
                  <a:srgbClr val="0070C0"/>
                </a:solidFill>
              </a:rPr>
            </a:br>
            <a:endParaRPr lang="sv-SE" dirty="0"/>
          </a:p>
        </p:txBody>
      </p:sp>
      <p:sp>
        <p:nvSpPr>
          <p:cNvPr id="5" name="Platshållare för datum 4"/>
          <p:cNvSpPr>
            <a:spLocks noGrp="1"/>
          </p:cNvSpPr>
          <p:nvPr>
            <p:ph type="dt" sz="half" idx="10"/>
          </p:nvPr>
        </p:nvSpPr>
        <p:spPr/>
        <p:txBody>
          <a:bodyPr/>
          <a:lstStyle/>
          <a:p>
            <a:fld id="{418D2881-5FF5-4FDC-AD53-495252089120}" type="datetime1">
              <a:rPr lang="sv-SE" smtClean="0"/>
              <a:t>2020-02-27</a:t>
            </a:fld>
            <a:endParaRPr lang="sv-SE"/>
          </a:p>
        </p:txBody>
      </p:sp>
      <p:sp>
        <p:nvSpPr>
          <p:cNvPr id="7" name="Platshållare för bildnummer 6"/>
          <p:cNvSpPr>
            <a:spLocks noGrp="1"/>
          </p:cNvSpPr>
          <p:nvPr>
            <p:ph type="sldNum" sz="quarter" idx="12"/>
          </p:nvPr>
        </p:nvSpPr>
        <p:spPr/>
        <p:txBody>
          <a:bodyPr/>
          <a:lstStyle/>
          <a:p>
            <a:fld id="{BFCFD988-D181-4873-A1FE-6D3D528B1E17}" type="slidenum">
              <a:rPr lang="sv-SE" smtClean="0"/>
              <a:t>5</a:t>
            </a:fld>
            <a:endParaRPr lang="sv-SE"/>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2342" y="5767635"/>
            <a:ext cx="243205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9779" y="1853589"/>
            <a:ext cx="7382221" cy="4784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ruta 7"/>
          <p:cNvSpPr txBox="1"/>
          <p:nvPr/>
        </p:nvSpPr>
        <p:spPr>
          <a:xfrm>
            <a:off x="7464152" y="6155293"/>
            <a:ext cx="1524776" cy="369332"/>
          </a:xfrm>
          <a:prstGeom prst="rect">
            <a:avLst/>
          </a:prstGeom>
          <a:noFill/>
        </p:spPr>
        <p:txBody>
          <a:bodyPr wrap="none" rtlCol="0">
            <a:spAutoFit/>
          </a:bodyPr>
          <a:lstStyle/>
          <a:p>
            <a:r>
              <a:rPr lang="sv-SE" b="1" dirty="0">
                <a:solidFill>
                  <a:prstClr val="white"/>
                </a:solidFill>
                <a:latin typeface="Times New Roman" panose="02020603050405020304"/>
              </a:rPr>
              <a:t>Foto: Gryaab</a:t>
            </a:r>
          </a:p>
        </p:txBody>
      </p:sp>
    </p:spTree>
    <p:extLst>
      <p:ext uri="{BB962C8B-B14F-4D97-AF65-F5344CB8AC3E}">
        <p14:creationId xmlns:p14="http://schemas.microsoft.com/office/powerpoint/2010/main" val="1093504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00F9FE5E-D299-44E0-992D-44F726FBB0F2}"/>
              </a:ext>
            </a:extLst>
          </p:cNvPr>
          <p:cNvPicPr>
            <a:picLocks noChangeAspect="1"/>
          </p:cNvPicPr>
          <p:nvPr/>
        </p:nvPicPr>
        <p:blipFill>
          <a:blip r:embed="rId3"/>
          <a:stretch>
            <a:fillRect/>
          </a:stretch>
        </p:blipFill>
        <p:spPr>
          <a:xfrm>
            <a:off x="394665" y="1333460"/>
            <a:ext cx="11384661" cy="5335900"/>
          </a:xfrm>
          <a:prstGeom prst="rect">
            <a:avLst/>
          </a:prstGeom>
        </p:spPr>
      </p:pic>
      <p:sp>
        <p:nvSpPr>
          <p:cNvPr id="2" name="Rubrik 1"/>
          <p:cNvSpPr>
            <a:spLocks noGrp="1"/>
          </p:cNvSpPr>
          <p:nvPr>
            <p:ph type="title"/>
          </p:nvPr>
        </p:nvSpPr>
        <p:spPr>
          <a:xfrm>
            <a:off x="707114" y="1016419"/>
            <a:ext cx="11500347" cy="634082"/>
          </a:xfrm>
        </p:spPr>
        <p:txBody>
          <a:bodyPr>
            <a:normAutofit fontScale="90000"/>
          </a:bodyPr>
          <a:lstStyle/>
          <a:p>
            <a:r>
              <a:rPr lang="sv-SE" sz="3800" dirty="0" err="1">
                <a:solidFill>
                  <a:srgbClr val="0070C0"/>
                </a:solidFill>
              </a:rPr>
              <a:t>Slamanvändning</a:t>
            </a:r>
            <a:r>
              <a:rPr lang="sv-SE" sz="3800" dirty="0">
                <a:solidFill>
                  <a:srgbClr val="0070C0"/>
                </a:solidFill>
              </a:rPr>
              <a:t> i Sverige 2000-2018</a:t>
            </a:r>
            <a:br>
              <a:rPr lang="sv-SE" sz="3800" dirty="0">
                <a:solidFill>
                  <a:srgbClr val="0070C0"/>
                </a:solidFill>
              </a:rPr>
            </a:br>
            <a:br>
              <a:rPr lang="sv-SE" sz="2800" dirty="0">
                <a:solidFill>
                  <a:srgbClr val="0070C0"/>
                </a:solidFill>
              </a:rPr>
            </a:br>
            <a:br>
              <a:rPr lang="sv-SE" sz="2600" dirty="0">
                <a:solidFill>
                  <a:srgbClr val="0070C0"/>
                </a:solidFill>
              </a:rPr>
            </a:br>
            <a:r>
              <a:rPr lang="sv-SE" sz="2600" dirty="0">
                <a:solidFill>
                  <a:srgbClr val="0070C0"/>
                </a:solidFill>
              </a:rPr>
              <a:t>5 miljoner anslutna personer - 42 Revaq-verk i 65 kommuner</a:t>
            </a:r>
            <a:br>
              <a:rPr lang="sv-SE" sz="2600" dirty="0">
                <a:solidFill>
                  <a:srgbClr val="0070C0"/>
                </a:solidFill>
              </a:rPr>
            </a:br>
            <a:endParaRPr lang="sv-SE" sz="2600" dirty="0">
              <a:solidFill>
                <a:srgbClr val="0070C0"/>
              </a:solidFill>
            </a:endParaRPr>
          </a:p>
        </p:txBody>
      </p:sp>
      <p:cxnSp>
        <p:nvCxnSpPr>
          <p:cNvPr id="9" name="Rak pil 8"/>
          <p:cNvCxnSpPr/>
          <p:nvPr/>
        </p:nvCxnSpPr>
        <p:spPr>
          <a:xfrm>
            <a:off x="8016213" y="3825044"/>
            <a:ext cx="96011" cy="1080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Rektangel 2"/>
          <p:cNvSpPr/>
          <p:nvPr/>
        </p:nvSpPr>
        <p:spPr>
          <a:xfrm>
            <a:off x="513506" y="5707509"/>
            <a:ext cx="11500347" cy="446276"/>
          </a:xfrm>
          <a:prstGeom prst="rect">
            <a:avLst/>
          </a:prstGeom>
        </p:spPr>
        <p:txBody>
          <a:bodyPr wrap="square">
            <a:spAutoFit/>
          </a:bodyPr>
          <a:lstStyle/>
          <a:p>
            <a:r>
              <a:rPr lang="sv-SE" sz="2300" b="1" dirty="0">
                <a:solidFill>
                  <a:srgbClr val="00344C">
                    <a:lumMod val="75000"/>
                    <a:lumOff val="25000"/>
                  </a:srgbClr>
                </a:solidFill>
                <a:latin typeface="Arial" panose="020B0604020202020204"/>
                <a:ea typeface="+mj-ea"/>
                <a:cs typeface="+mj-cs"/>
              </a:rPr>
              <a:t>65-70% av fosforn från reningsverk går inte tillbaka i kretslopp idag – ej hållbart</a:t>
            </a:r>
            <a:endParaRPr lang="sv-SE" sz="2300" dirty="0"/>
          </a:p>
        </p:txBody>
      </p:sp>
    </p:spTree>
    <p:extLst>
      <p:ext uri="{BB962C8B-B14F-4D97-AF65-F5344CB8AC3E}">
        <p14:creationId xmlns:p14="http://schemas.microsoft.com/office/powerpoint/2010/main" val="260172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4957" y="2132857"/>
            <a:ext cx="5137043" cy="434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ubrik 1"/>
          <p:cNvSpPr>
            <a:spLocks noGrp="1"/>
          </p:cNvSpPr>
          <p:nvPr>
            <p:ph type="title"/>
          </p:nvPr>
        </p:nvSpPr>
        <p:spPr>
          <a:xfrm>
            <a:off x="479376" y="260648"/>
            <a:ext cx="10515600" cy="1325563"/>
          </a:xfrm>
        </p:spPr>
        <p:txBody>
          <a:bodyPr>
            <a:normAutofit fontScale="90000"/>
          </a:bodyPr>
          <a:lstStyle/>
          <a:p>
            <a:r>
              <a:rPr lang="sv-SE" dirty="0">
                <a:solidFill>
                  <a:schemeClr val="accent1">
                    <a:lumMod val="50000"/>
                  </a:schemeClr>
                </a:solidFill>
              </a:rPr>
              <a:t>Med utgångpunkt i EU:s retur/avfallshierarki:</a:t>
            </a:r>
            <a:br>
              <a:rPr lang="sv-SE" dirty="0">
                <a:solidFill>
                  <a:schemeClr val="accent1">
                    <a:lumMod val="50000"/>
                  </a:schemeClr>
                </a:solidFill>
              </a:rPr>
            </a:br>
            <a:endParaRPr lang="sv-SE" dirty="0">
              <a:solidFill>
                <a:schemeClr val="accent1">
                  <a:lumMod val="50000"/>
                </a:schemeClr>
              </a:solidFill>
            </a:endParaRPr>
          </a:p>
        </p:txBody>
      </p:sp>
      <p:sp>
        <p:nvSpPr>
          <p:cNvPr id="3" name="Platshållare för innehåll 2"/>
          <p:cNvSpPr>
            <a:spLocks noGrp="1"/>
          </p:cNvSpPr>
          <p:nvPr>
            <p:ph idx="1"/>
          </p:nvPr>
        </p:nvSpPr>
        <p:spPr>
          <a:xfrm>
            <a:off x="335361" y="1123950"/>
            <a:ext cx="11532790" cy="5734050"/>
          </a:xfrm>
        </p:spPr>
        <p:txBody>
          <a:bodyPr>
            <a:normAutofit fontScale="85000" lnSpcReduction="20000"/>
          </a:bodyPr>
          <a:lstStyle/>
          <a:p>
            <a:endParaRPr lang="sv-SE" dirty="0">
              <a:solidFill>
                <a:schemeClr val="accent1">
                  <a:lumMod val="50000"/>
                </a:schemeClr>
              </a:solidFill>
              <a:latin typeface="+mj-lt"/>
            </a:endParaRPr>
          </a:p>
          <a:p>
            <a:r>
              <a:rPr lang="sv-SE" sz="2800" b="1" dirty="0" err="1">
                <a:solidFill>
                  <a:schemeClr val="tx1">
                    <a:lumMod val="75000"/>
                  </a:schemeClr>
                </a:solidFill>
                <a:latin typeface="+mj-lt"/>
              </a:rPr>
              <a:t>Prio</a:t>
            </a:r>
            <a:r>
              <a:rPr lang="sv-SE" sz="2800" b="1" dirty="0">
                <a:solidFill>
                  <a:schemeClr val="tx1">
                    <a:lumMod val="75000"/>
                  </a:schemeClr>
                </a:solidFill>
                <a:latin typeface="+mj-lt"/>
              </a:rPr>
              <a:t> 1</a:t>
            </a:r>
            <a:r>
              <a:rPr lang="sv-SE" sz="2800" dirty="0">
                <a:solidFill>
                  <a:schemeClr val="tx1">
                    <a:lumMod val="75000"/>
                  </a:schemeClr>
                </a:solidFill>
                <a:latin typeface="+mj-lt"/>
              </a:rPr>
              <a:t> - Återanvändning av mull och näringsämnen på åkermark via Revaq</a:t>
            </a:r>
          </a:p>
          <a:p>
            <a:pPr marL="0" indent="0">
              <a:buNone/>
            </a:pPr>
            <a:endParaRPr lang="sv-SE" sz="2800" dirty="0">
              <a:solidFill>
                <a:schemeClr val="tx1">
                  <a:lumMod val="75000"/>
                </a:schemeClr>
              </a:solidFill>
              <a:latin typeface="+mj-lt"/>
            </a:endParaRPr>
          </a:p>
          <a:p>
            <a:pPr marL="0" indent="0">
              <a:buNone/>
            </a:pPr>
            <a:r>
              <a:rPr lang="sv-SE" sz="2800" dirty="0">
                <a:solidFill>
                  <a:schemeClr val="tx1">
                    <a:lumMod val="75000"/>
                  </a:schemeClr>
                </a:solidFill>
                <a:latin typeface="+mj-lt"/>
              </a:rPr>
              <a:t>När det inte går  -  ingen lämplig jordbruksmark</a:t>
            </a:r>
          </a:p>
          <a:p>
            <a:pPr marL="0" indent="0">
              <a:buNone/>
            </a:pPr>
            <a:r>
              <a:rPr lang="sv-SE" sz="2800" dirty="0">
                <a:solidFill>
                  <a:schemeClr val="tx1">
                    <a:lumMod val="75000"/>
                  </a:schemeClr>
                </a:solidFill>
                <a:latin typeface="+mj-lt"/>
              </a:rPr>
              <a:t>på rimligt avstånd eller att slammet inte klarar </a:t>
            </a:r>
          </a:p>
          <a:p>
            <a:pPr marL="0" indent="0">
              <a:buNone/>
            </a:pPr>
            <a:r>
              <a:rPr lang="sv-SE" sz="2800" dirty="0">
                <a:solidFill>
                  <a:schemeClr val="tx1">
                    <a:lumMod val="75000"/>
                  </a:schemeClr>
                </a:solidFill>
                <a:latin typeface="+mj-lt"/>
              </a:rPr>
              <a:t>Revaqs krav:</a:t>
            </a:r>
          </a:p>
          <a:p>
            <a:pPr lvl="0"/>
            <a:endParaRPr lang="sv-SE" sz="2800" dirty="0">
              <a:solidFill>
                <a:schemeClr val="tx1">
                  <a:lumMod val="75000"/>
                </a:schemeClr>
              </a:solidFill>
              <a:latin typeface="+mj-lt"/>
            </a:endParaRPr>
          </a:p>
          <a:p>
            <a:r>
              <a:rPr lang="sv-SE" sz="2800" b="1" dirty="0" err="1">
                <a:solidFill>
                  <a:schemeClr val="tx1">
                    <a:lumMod val="75000"/>
                  </a:schemeClr>
                </a:solidFill>
                <a:latin typeface="+mj-lt"/>
              </a:rPr>
              <a:t>Prio</a:t>
            </a:r>
            <a:r>
              <a:rPr lang="sv-SE" sz="2800" b="1" dirty="0">
                <a:solidFill>
                  <a:schemeClr val="tx1">
                    <a:lumMod val="75000"/>
                  </a:schemeClr>
                </a:solidFill>
                <a:latin typeface="+mj-lt"/>
              </a:rPr>
              <a:t> 2</a:t>
            </a:r>
            <a:r>
              <a:rPr lang="sv-SE" sz="2800" dirty="0">
                <a:solidFill>
                  <a:schemeClr val="tx1">
                    <a:lumMod val="75000"/>
                  </a:schemeClr>
                </a:solidFill>
                <a:latin typeface="+mj-lt"/>
              </a:rPr>
              <a:t> - åtminstone fosforn återvinns </a:t>
            </a:r>
          </a:p>
          <a:p>
            <a:r>
              <a:rPr lang="sv-SE" sz="2800" b="1" dirty="0" err="1">
                <a:solidFill>
                  <a:schemeClr val="tx1">
                    <a:lumMod val="75000"/>
                  </a:schemeClr>
                </a:solidFill>
                <a:latin typeface="+mj-lt"/>
              </a:rPr>
              <a:t>Prio</a:t>
            </a:r>
            <a:r>
              <a:rPr lang="sv-SE" sz="2800" b="1" dirty="0">
                <a:solidFill>
                  <a:schemeClr val="tx1">
                    <a:lumMod val="75000"/>
                  </a:schemeClr>
                </a:solidFill>
                <a:latin typeface="+mj-lt"/>
              </a:rPr>
              <a:t> 3 </a:t>
            </a:r>
            <a:r>
              <a:rPr lang="sv-SE" sz="2800" dirty="0">
                <a:solidFill>
                  <a:schemeClr val="tx1">
                    <a:lumMod val="75000"/>
                  </a:schemeClr>
                </a:solidFill>
                <a:latin typeface="+mj-lt"/>
              </a:rPr>
              <a:t>–slammet används som anläggningsjord</a:t>
            </a:r>
          </a:p>
          <a:p>
            <a:r>
              <a:rPr lang="sv-SE" sz="2800" b="1" dirty="0" err="1">
                <a:solidFill>
                  <a:schemeClr val="tx1">
                    <a:lumMod val="75000"/>
                  </a:schemeClr>
                </a:solidFill>
                <a:latin typeface="+mj-lt"/>
              </a:rPr>
              <a:t>Prio</a:t>
            </a:r>
            <a:r>
              <a:rPr lang="sv-SE" sz="2800" b="1" dirty="0">
                <a:solidFill>
                  <a:schemeClr val="tx1">
                    <a:lumMod val="75000"/>
                  </a:schemeClr>
                </a:solidFill>
                <a:latin typeface="+mj-lt"/>
              </a:rPr>
              <a:t> 4</a:t>
            </a:r>
            <a:r>
              <a:rPr lang="sv-SE" sz="2800" dirty="0">
                <a:solidFill>
                  <a:schemeClr val="tx1">
                    <a:lumMod val="75000"/>
                  </a:schemeClr>
                </a:solidFill>
                <a:latin typeface="+mj-lt"/>
              </a:rPr>
              <a:t> – enbart förbränning</a:t>
            </a:r>
          </a:p>
          <a:p>
            <a:r>
              <a:rPr lang="sv-SE" sz="2800" dirty="0">
                <a:solidFill>
                  <a:schemeClr val="tx1">
                    <a:lumMod val="75000"/>
                  </a:schemeClr>
                </a:solidFill>
                <a:latin typeface="+mj-lt"/>
              </a:rPr>
              <a:t>Deponering  - förbjuden i Sverige</a:t>
            </a:r>
          </a:p>
          <a:p>
            <a:pPr marL="0" lvl="0" indent="0">
              <a:buNone/>
            </a:pPr>
            <a:endParaRPr lang="sv-SE" dirty="0">
              <a:solidFill>
                <a:schemeClr val="accent1">
                  <a:lumMod val="50000"/>
                </a:schemeClr>
              </a:solidFill>
              <a:latin typeface="+mj-lt"/>
            </a:endParaRPr>
          </a:p>
          <a:p>
            <a:pPr marL="0" lvl="0" indent="0">
              <a:buNone/>
            </a:pPr>
            <a:r>
              <a:rPr lang="sv-SE" sz="3500" b="1" dirty="0">
                <a:solidFill>
                  <a:schemeClr val="accent1">
                    <a:lumMod val="50000"/>
                  </a:schemeClr>
                </a:solidFill>
                <a:latin typeface="+mj-lt"/>
              </a:rPr>
              <a:t>Förebyggande kemikaliearbete  är grunden</a:t>
            </a:r>
          </a:p>
          <a:p>
            <a:pPr marL="0" indent="0">
              <a:buNone/>
            </a:pPr>
            <a:endParaRPr lang="sv-SE" dirty="0"/>
          </a:p>
        </p:txBody>
      </p:sp>
    </p:spTree>
    <p:extLst>
      <p:ext uri="{BB962C8B-B14F-4D97-AF65-F5344CB8AC3E}">
        <p14:creationId xmlns:p14="http://schemas.microsoft.com/office/powerpoint/2010/main" val="650507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0542C6-B308-4BA8-AC4A-E870362D3D66}"/>
              </a:ext>
            </a:extLst>
          </p:cNvPr>
          <p:cNvSpPr>
            <a:spLocks noGrp="1"/>
          </p:cNvSpPr>
          <p:nvPr>
            <p:ph type="title"/>
          </p:nvPr>
        </p:nvSpPr>
        <p:spPr/>
        <p:txBody>
          <a:bodyPr/>
          <a:lstStyle/>
          <a:p>
            <a:r>
              <a:rPr lang="sv-SE" dirty="0">
                <a:solidFill>
                  <a:schemeClr val="bg2">
                    <a:lumMod val="25000"/>
                  </a:schemeClr>
                </a:solidFill>
              </a:rPr>
              <a:t>Giftfri och cirkulär återföring av fosfor</a:t>
            </a:r>
            <a:br>
              <a:rPr lang="sv-SE" dirty="0">
                <a:solidFill>
                  <a:schemeClr val="bg2">
                    <a:lumMod val="25000"/>
                  </a:schemeClr>
                </a:solidFill>
              </a:rPr>
            </a:br>
            <a:r>
              <a:rPr lang="sv-SE" dirty="0">
                <a:solidFill>
                  <a:schemeClr val="bg2">
                    <a:lumMod val="25000"/>
                  </a:schemeClr>
                </a:solidFill>
              </a:rPr>
              <a:t>från avloppsslam </a:t>
            </a:r>
          </a:p>
        </p:txBody>
      </p:sp>
      <p:sp>
        <p:nvSpPr>
          <p:cNvPr id="3" name="Platshållare för innehåll 2">
            <a:extLst>
              <a:ext uri="{FF2B5EF4-FFF2-40B4-BE49-F238E27FC236}">
                <a16:creationId xmlns:a16="http://schemas.microsoft.com/office/drawing/2014/main" id="{60C06AED-793C-4E73-A271-D79F9E59EF39}"/>
              </a:ext>
            </a:extLst>
          </p:cNvPr>
          <p:cNvSpPr>
            <a:spLocks noGrp="1"/>
          </p:cNvSpPr>
          <p:nvPr>
            <p:ph idx="1"/>
          </p:nvPr>
        </p:nvSpPr>
        <p:spPr>
          <a:xfrm>
            <a:off x="895354" y="1520825"/>
            <a:ext cx="10369551" cy="5544071"/>
          </a:xfrm>
        </p:spPr>
        <p:txBody>
          <a:bodyPr/>
          <a:lstStyle/>
          <a:p>
            <a:r>
              <a:rPr lang="sv-SE" sz="3200" b="1" dirty="0"/>
              <a:t>12 juli 2018 </a:t>
            </a:r>
            <a:r>
              <a:rPr lang="sv-SE" sz="3200" dirty="0"/>
              <a:t>beslutade regeringen om direktiv för utredningen</a:t>
            </a:r>
          </a:p>
          <a:p>
            <a:r>
              <a:rPr lang="sv-SE" sz="3200" dirty="0"/>
              <a:t>En särskild utredare ska ta fram förslag som syftar till ett </a:t>
            </a:r>
            <a:r>
              <a:rPr lang="sv-SE" sz="3200" b="1" dirty="0"/>
              <a:t>giftfritt och resurseffektivt kretslopp </a:t>
            </a:r>
            <a:r>
              <a:rPr lang="sv-SE" sz="3200" dirty="0"/>
              <a:t>genom </a:t>
            </a:r>
            <a:r>
              <a:rPr lang="sv-SE" sz="3200" b="1" dirty="0"/>
              <a:t>återvinning av fosfor från avloppsslam </a:t>
            </a:r>
            <a:r>
              <a:rPr lang="sv-SE" sz="3200" dirty="0"/>
              <a:t>där </a:t>
            </a:r>
            <a:r>
              <a:rPr lang="sv-SE" sz="3200" b="1" dirty="0"/>
              <a:t>spridning av miljö- och hälsoskadliga ämnen, läkemedelsrester och mikroplaster fasas ut</a:t>
            </a:r>
          </a:p>
          <a:p>
            <a:pPr marL="0" indent="0">
              <a:buNone/>
            </a:pPr>
            <a:endParaRPr lang="sv-SE" sz="3200" dirty="0"/>
          </a:p>
          <a:p>
            <a:r>
              <a:rPr lang="sv-SE" sz="3200" dirty="0"/>
              <a:t>Uppdraget ska rapporteras </a:t>
            </a:r>
            <a:r>
              <a:rPr lang="sv-SE" sz="3200" b="1" dirty="0">
                <a:solidFill>
                  <a:srgbClr val="0070C0"/>
                </a:solidFill>
              </a:rPr>
              <a:t>senast 17 januari 2020</a:t>
            </a:r>
          </a:p>
          <a:p>
            <a:endParaRPr lang="sv-SE" dirty="0"/>
          </a:p>
          <a:p>
            <a:pPr marL="0" indent="0">
              <a:buNone/>
            </a:pPr>
            <a:endParaRPr lang="sv-SE" dirty="0"/>
          </a:p>
          <a:p>
            <a:pPr marL="0" indent="0">
              <a:buNone/>
            </a:pPr>
            <a:endParaRPr lang="sv-SE" dirty="0"/>
          </a:p>
        </p:txBody>
      </p:sp>
      <p:sp>
        <p:nvSpPr>
          <p:cNvPr id="4" name="Platshållare för datum 3">
            <a:extLst>
              <a:ext uri="{FF2B5EF4-FFF2-40B4-BE49-F238E27FC236}">
                <a16:creationId xmlns:a16="http://schemas.microsoft.com/office/drawing/2014/main" id="{454E6DC3-BC84-45E5-80F7-710792647CC6}"/>
              </a:ext>
            </a:extLst>
          </p:cNvPr>
          <p:cNvSpPr>
            <a:spLocks noGrp="1"/>
          </p:cNvSpPr>
          <p:nvPr>
            <p:ph type="dt" sz="half" idx="10"/>
          </p:nvPr>
        </p:nvSpPr>
        <p:spPr/>
        <p:txBody>
          <a:bodyPr/>
          <a:lstStyle/>
          <a:p>
            <a:fld id="{84EC9957-4BD6-4491-A3AA-31D46EC70D61}" type="datetime1">
              <a:rPr lang="sv-SE" smtClean="0"/>
              <a:t>2020-02-27</a:t>
            </a:fld>
            <a:endParaRPr lang="sv-SE"/>
          </a:p>
        </p:txBody>
      </p:sp>
      <p:sp>
        <p:nvSpPr>
          <p:cNvPr id="5" name="Platshållare för bildnummer 4">
            <a:extLst>
              <a:ext uri="{FF2B5EF4-FFF2-40B4-BE49-F238E27FC236}">
                <a16:creationId xmlns:a16="http://schemas.microsoft.com/office/drawing/2014/main" id="{13912ED4-90FA-43B7-B760-9DFE917CB313}"/>
              </a:ext>
            </a:extLst>
          </p:cNvPr>
          <p:cNvSpPr>
            <a:spLocks noGrp="1"/>
          </p:cNvSpPr>
          <p:nvPr>
            <p:ph type="sldNum" sz="quarter" idx="12"/>
          </p:nvPr>
        </p:nvSpPr>
        <p:spPr/>
        <p:txBody>
          <a:bodyPr/>
          <a:lstStyle/>
          <a:p>
            <a:fld id="{BFCFD988-D181-4873-A1FE-6D3D528B1E17}" type="slidenum">
              <a:rPr lang="sv-SE" smtClean="0"/>
              <a:t>8</a:t>
            </a:fld>
            <a:endParaRPr lang="sv-SE"/>
          </a:p>
        </p:txBody>
      </p:sp>
    </p:spTree>
    <p:extLst>
      <p:ext uri="{BB962C8B-B14F-4D97-AF65-F5344CB8AC3E}">
        <p14:creationId xmlns:p14="http://schemas.microsoft.com/office/powerpoint/2010/main" val="1452379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0542C6-B308-4BA8-AC4A-E870362D3D66}"/>
              </a:ext>
            </a:extLst>
          </p:cNvPr>
          <p:cNvSpPr>
            <a:spLocks noGrp="1"/>
          </p:cNvSpPr>
          <p:nvPr>
            <p:ph type="title"/>
          </p:nvPr>
        </p:nvSpPr>
        <p:spPr/>
        <p:txBody>
          <a:bodyPr/>
          <a:lstStyle/>
          <a:p>
            <a:r>
              <a:rPr lang="sv-SE" dirty="0"/>
              <a:t>Giftfri och cirkulär återföring av fosfor</a:t>
            </a:r>
            <a:br>
              <a:rPr lang="sv-SE" dirty="0"/>
            </a:br>
            <a:r>
              <a:rPr lang="sv-SE" dirty="0"/>
              <a:t>från avloppsslam </a:t>
            </a:r>
          </a:p>
        </p:txBody>
      </p:sp>
      <p:sp>
        <p:nvSpPr>
          <p:cNvPr id="3" name="Platshållare för innehåll 2">
            <a:extLst>
              <a:ext uri="{FF2B5EF4-FFF2-40B4-BE49-F238E27FC236}">
                <a16:creationId xmlns:a16="http://schemas.microsoft.com/office/drawing/2014/main" id="{60C06AED-793C-4E73-A271-D79F9E59EF39}"/>
              </a:ext>
            </a:extLst>
          </p:cNvPr>
          <p:cNvSpPr>
            <a:spLocks noGrp="1"/>
          </p:cNvSpPr>
          <p:nvPr>
            <p:ph idx="1"/>
          </p:nvPr>
        </p:nvSpPr>
        <p:spPr>
          <a:xfrm>
            <a:off x="911225" y="1665288"/>
            <a:ext cx="10873407" cy="5191006"/>
          </a:xfrm>
        </p:spPr>
        <p:txBody>
          <a:bodyPr>
            <a:normAutofit fontScale="92500" lnSpcReduction="10000"/>
          </a:bodyPr>
          <a:lstStyle/>
          <a:p>
            <a:r>
              <a:rPr lang="sv-SE" sz="3800" b="1" dirty="0"/>
              <a:t>Utredare: </a:t>
            </a:r>
            <a:r>
              <a:rPr lang="sv-SE" sz="3800" dirty="0"/>
              <a:t>Gunnar Holmgren</a:t>
            </a:r>
          </a:p>
          <a:p>
            <a:r>
              <a:rPr lang="sv-SE" sz="3800" b="1" dirty="0"/>
              <a:t>Huvudsekreterare: </a:t>
            </a:r>
            <a:r>
              <a:rPr lang="sv-SE" sz="3800" dirty="0"/>
              <a:t>Folke Larsson</a:t>
            </a:r>
          </a:p>
          <a:p>
            <a:r>
              <a:rPr lang="sv-SE" sz="3800" b="1" dirty="0"/>
              <a:t>Två halvtidssekreterare: </a:t>
            </a:r>
            <a:r>
              <a:rPr lang="sv-SE" sz="3800" dirty="0"/>
              <a:t>Mats Johansson Ecoloop, Ida Lindblad Hammar </a:t>
            </a:r>
          </a:p>
          <a:p>
            <a:r>
              <a:rPr lang="sv-SE" sz="3800" b="1" dirty="0"/>
              <a:t>Experter</a:t>
            </a:r>
            <a:r>
              <a:rPr lang="sv-SE" sz="3800" dirty="0"/>
              <a:t> har förordnats</a:t>
            </a:r>
          </a:p>
          <a:p>
            <a:r>
              <a:rPr lang="sv-SE" sz="3800" dirty="0"/>
              <a:t>Svenskt Vatten har en referensgrupp </a:t>
            </a:r>
          </a:p>
          <a:p>
            <a:r>
              <a:rPr lang="sv-SE" sz="3800" dirty="0" err="1"/>
              <a:t>Mintid</a:t>
            </a:r>
            <a:r>
              <a:rPr lang="sv-SE" sz="3800" dirty="0"/>
              <a:t> innan lagstiftning träder i kraft </a:t>
            </a:r>
            <a:r>
              <a:rPr lang="sv-SE" sz="3800" b="1" dirty="0"/>
              <a:t>15-20 år </a:t>
            </a:r>
            <a:r>
              <a:rPr lang="sv-SE" sz="3800" dirty="0"/>
              <a:t>(lagstiftning på plats tidigast om 2-3 år + min 12-15 års omställningstid)</a:t>
            </a:r>
            <a:endParaRPr lang="sv-SE" sz="3200" dirty="0"/>
          </a:p>
          <a:p>
            <a:endParaRPr lang="sv-SE" sz="3200" i="1" dirty="0"/>
          </a:p>
          <a:p>
            <a:endParaRPr lang="sv-SE" sz="3200" dirty="0"/>
          </a:p>
          <a:p>
            <a:endParaRPr lang="sv-SE" dirty="0"/>
          </a:p>
          <a:p>
            <a:pPr marL="0" indent="0">
              <a:buNone/>
            </a:pPr>
            <a:endParaRPr lang="sv-SE" dirty="0"/>
          </a:p>
          <a:p>
            <a:pPr marL="0" indent="0">
              <a:buNone/>
            </a:pPr>
            <a:endParaRPr lang="sv-SE" dirty="0"/>
          </a:p>
        </p:txBody>
      </p:sp>
      <p:sp>
        <p:nvSpPr>
          <p:cNvPr id="4" name="Platshållare för datum 3">
            <a:extLst>
              <a:ext uri="{FF2B5EF4-FFF2-40B4-BE49-F238E27FC236}">
                <a16:creationId xmlns:a16="http://schemas.microsoft.com/office/drawing/2014/main" id="{454E6DC3-BC84-45E5-80F7-710792647CC6}"/>
              </a:ext>
            </a:extLst>
          </p:cNvPr>
          <p:cNvSpPr>
            <a:spLocks noGrp="1"/>
          </p:cNvSpPr>
          <p:nvPr>
            <p:ph type="dt" sz="half" idx="10"/>
          </p:nvPr>
        </p:nvSpPr>
        <p:spPr/>
        <p:txBody>
          <a:bodyPr/>
          <a:lstStyle/>
          <a:p>
            <a:fld id="{84EC9957-4BD6-4491-A3AA-31D46EC70D61}" type="datetime1">
              <a:rPr lang="sv-SE" smtClean="0"/>
              <a:t>2020-02-27</a:t>
            </a:fld>
            <a:endParaRPr lang="sv-SE"/>
          </a:p>
        </p:txBody>
      </p:sp>
      <p:sp>
        <p:nvSpPr>
          <p:cNvPr id="5" name="Platshållare för bildnummer 4">
            <a:extLst>
              <a:ext uri="{FF2B5EF4-FFF2-40B4-BE49-F238E27FC236}">
                <a16:creationId xmlns:a16="http://schemas.microsoft.com/office/drawing/2014/main" id="{13912ED4-90FA-43B7-B760-9DFE917CB313}"/>
              </a:ext>
            </a:extLst>
          </p:cNvPr>
          <p:cNvSpPr>
            <a:spLocks noGrp="1"/>
          </p:cNvSpPr>
          <p:nvPr>
            <p:ph type="sldNum" sz="quarter" idx="12"/>
          </p:nvPr>
        </p:nvSpPr>
        <p:spPr/>
        <p:txBody>
          <a:bodyPr/>
          <a:lstStyle/>
          <a:p>
            <a:fld id="{BFCFD988-D181-4873-A1FE-6D3D528B1E17}" type="slidenum">
              <a:rPr lang="sv-SE" smtClean="0"/>
              <a:t>9</a:t>
            </a:fld>
            <a:endParaRPr lang="sv-SE"/>
          </a:p>
        </p:txBody>
      </p:sp>
    </p:spTree>
    <p:extLst>
      <p:ext uri="{BB962C8B-B14F-4D97-AF65-F5344CB8AC3E}">
        <p14:creationId xmlns:p14="http://schemas.microsoft.com/office/powerpoint/2010/main" val="1362759562"/>
      </p:ext>
    </p:extLst>
  </p:cSld>
  <p:clrMapOvr>
    <a:masterClrMapping/>
  </p:clrMapOvr>
</p:sld>
</file>

<file path=ppt/theme/theme1.xml><?xml version="1.0" encoding="utf-8"?>
<a:theme xmlns:a="http://schemas.openxmlformats.org/drawingml/2006/main" name="Anders Finnson Fosforförordningen och slamstrategier 20170517v1">
  <a:themeElements>
    <a:clrScheme name="Svenskt Vatten">
      <a:dk1>
        <a:srgbClr val="333333"/>
      </a:dk1>
      <a:lt1>
        <a:sysClr val="window" lastClr="FFFFFF"/>
      </a:lt1>
      <a:dk2>
        <a:srgbClr val="004F73"/>
      </a:dk2>
      <a:lt2>
        <a:srgbClr val="DEEFFB"/>
      </a:lt2>
      <a:accent1>
        <a:srgbClr val="82C7ED"/>
      </a:accent1>
      <a:accent2>
        <a:srgbClr val="0092D5"/>
      </a:accent2>
      <a:accent3>
        <a:srgbClr val="009692"/>
      </a:accent3>
      <a:accent4>
        <a:srgbClr val="17AD0B"/>
      </a:accent4>
      <a:accent5>
        <a:srgbClr val="518D01"/>
      </a:accent5>
      <a:accent6>
        <a:srgbClr val="7F8C02"/>
      </a:accent6>
      <a:hlink>
        <a:srgbClr val="004F73"/>
      </a:hlink>
      <a:folHlink>
        <a:srgbClr val="004F73"/>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venskt_Vatten_mall_20170227.potx [Skrivskyddad]" id="{431E09D9-4B42-422C-ACB5-3E128B053453}" vid="{13B25BD8-6B73-48A9-BD19-F3420690B91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A31C99DAE56CA408B0CFD4190B27E0B" ma:contentTypeVersion="10" ma:contentTypeDescription="Skapa ett nytt dokument." ma:contentTypeScope="" ma:versionID="4116cbbc56e536a7a95f1f8c02b0d72a">
  <xsd:schema xmlns:xsd="http://www.w3.org/2001/XMLSchema" xmlns:xs="http://www.w3.org/2001/XMLSchema" xmlns:p="http://schemas.microsoft.com/office/2006/metadata/properties" xmlns:ns2="86da3357-7811-4bea-bee5-a2214eafee0d" targetNamespace="http://schemas.microsoft.com/office/2006/metadata/properties" ma:root="true" ma:fieldsID="7e08e6b35337901f39d8bff50a0ba414" ns2:_="">
    <xsd:import namespace="86da3357-7811-4bea-bee5-a2214eafee0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da3357-7811-4bea-bee5-a2214eafee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EB07A5-AD3E-4B89-86D3-1F1F4467EF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da3357-7811-4bea-bee5-a2214eafee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C140ED-D257-46F5-8137-DDBE4DBE93DB}">
  <ds:schemaRefs>
    <ds:schemaRef ds:uri="http://purl.org/dc/elements/1.1/"/>
    <ds:schemaRef ds:uri="http://schemas.microsoft.com/office/2006/metadata/properties"/>
    <ds:schemaRef ds:uri="86da3357-7811-4bea-bee5-a2214eafee0d"/>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224A4852-7E79-4250-8A15-16EA4FB238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Anders Finnson Fosforförordningen och slamstrategier 20170517v1</Template>
  <TotalTime>2742</TotalTime>
  <Words>1683</Words>
  <Application>Microsoft Office PowerPoint</Application>
  <PresentationFormat>Bredbild</PresentationFormat>
  <Paragraphs>241</Paragraphs>
  <Slides>30</Slides>
  <Notes>9</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30</vt:i4>
      </vt:variant>
    </vt:vector>
  </HeadingPairs>
  <TitlesOfParts>
    <vt:vector size="34" baseType="lpstr">
      <vt:lpstr>Arial</vt:lpstr>
      <vt:lpstr>Calibri</vt:lpstr>
      <vt:lpstr>Times New Roman</vt:lpstr>
      <vt:lpstr>Anders Finnson Fosforförordningen och slamstrategier 20170517v1</vt:lpstr>
      <vt:lpstr> </vt:lpstr>
      <vt:lpstr>PowerPoint-presentation</vt:lpstr>
      <vt:lpstr>PowerPoint-presentation</vt:lpstr>
      <vt:lpstr>Näringsämnen EASB  (Egentligen Allt Som Behövs) B, C, Ca, Cl, Co, Cr, Cu, F, Fe, H, I, K, Mg, Mn, Mo, N, Ni, Na, O, P, S, Si, Se och Zn </vt:lpstr>
      <vt:lpstr>Mull + möjlighet att lagra in kol i mark  ca 10-20 000 ton kol per år </vt:lpstr>
      <vt:lpstr>Slamanvändning i Sverige 2000-2018   5 miljoner anslutna personer - 42 Revaq-verk i 65 kommuner </vt:lpstr>
      <vt:lpstr>Med utgångpunkt i EU:s retur/avfallshierarki: </vt:lpstr>
      <vt:lpstr>Giftfri och cirkulär återföring av fosfor från avloppsslam </vt:lpstr>
      <vt:lpstr>Giftfri och cirkulär återföring av fosfor från avloppsslam </vt:lpstr>
      <vt:lpstr>Giftfri och cirkulär återföring av fosfor från avloppsslam </vt:lpstr>
      <vt:lpstr>Giftfri och cirkulär återföring av fosfor från avloppsslam </vt:lpstr>
      <vt:lpstr>Giftfri och cirkulär återföring av fosfor från avloppsslam </vt:lpstr>
      <vt:lpstr>Hållbar slamhantering SOU 2020:3</vt:lpstr>
      <vt:lpstr>Hållbar slamhantering SOU 2020:3</vt:lpstr>
      <vt:lpstr>Hållbar slamhantering SOU 2020:3</vt:lpstr>
      <vt:lpstr>Hållbar slamhantering SOU 2020:3</vt:lpstr>
      <vt:lpstr>Hållbar slamhantering SOU 2020:3</vt:lpstr>
      <vt:lpstr>Hållbar slamhantering SOU 2020:3</vt:lpstr>
      <vt:lpstr>Hållbar slamhantering SOU 2020:3</vt:lpstr>
      <vt:lpstr>Hållbar slamhantering SOU 2020:3</vt:lpstr>
      <vt:lpstr>Hållbar slamhantering SOU 2020:3</vt:lpstr>
      <vt:lpstr>Hållbar slamhantering SOU 2020:3</vt:lpstr>
      <vt:lpstr>Hållbar slamhantering SOU 2020:3</vt:lpstr>
      <vt:lpstr>PowerPoint-presentation</vt:lpstr>
      <vt:lpstr> </vt:lpstr>
      <vt:lpstr>Revaq – övergripande budskap</vt:lpstr>
      <vt:lpstr>Förebyggande kemikaliearbete med          Revaq</vt:lpstr>
      <vt:lpstr>Fokus i Revaq-arbetet – förebyggande kemikaliearbete</vt:lpstr>
      <vt:lpstr>Med konkreta exempel visa på områden där   utfasning av farliga ämnen behöver ske inom handeln</vt:lpstr>
      <vt:lpstr>Revaq och Svenskt Vattens förebyggande kemikaliearbete uppströmsarbete – exempel:</vt:lpstr>
    </vt:vector>
  </TitlesOfParts>
  <Company>Svenskt Vatten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Vattenstämman 2017</dc:title>
  <dc:creator>Anders Finnson</dc:creator>
  <cp:lastModifiedBy>Söderhielm, Anna Carin</cp:lastModifiedBy>
  <cp:revision>70</cp:revision>
  <dcterms:created xsi:type="dcterms:W3CDTF">2017-05-16T05:25:15Z</dcterms:created>
  <dcterms:modified xsi:type="dcterms:W3CDTF">2020-02-27T10:02:07Z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0x010100AA31C99DAE56CA408B0CFD4190B27E0B</vt:lpwstr>
  </property>
</Properties>
</file>