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4"/>
    <p:sldMasterId id="2147483944" r:id="rId5"/>
    <p:sldMasterId id="2147483965" r:id="rId6"/>
  </p:sldMasterIdLst>
  <p:notesMasterIdLst>
    <p:notesMasterId r:id="rId27"/>
  </p:notesMasterIdLst>
  <p:sldIdLst>
    <p:sldId id="894" r:id="rId7"/>
    <p:sldId id="856" r:id="rId8"/>
    <p:sldId id="857" r:id="rId9"/>
    <p:sldId id="897" r:id="rId10"/>
    <p:sldId id="898" r:id="rId11"/>
    <p:sldId id="899" r:id="rId12"/>
    <p:sldId id="900" r:id="rId13"/>
    <p:sldId id="901" r:id="rId14"/>
    <p:sldId id="906" r:id="rId15"/>
    <p:sldId id="907" r:id="rId16"/>
    <p:sldId id="902" r:id="rId17"/>
    <p:sldId id="903" r:id="rId18"/>
    <p:sldId id="904" r:id="rId19"/>
    <p:sldId id="905" r:id="rId20"/>
    <p:sldId id="908" r:id="rId21"/>
    <p:sldId id="895" r:id="rId22"/>
    <p:sldId id="896" r:id="rId23"/>
    <p:sldId id="909" r:id="rId24"/>
    <p:sldId id="910" r:id="rId25"/>
    <p:sldId id="911" r:id="rId26"/>
  </p:sldIdLst>
  <p:sldSz cx="12192000" cy="6858000"/>
  <p:notesSz cx="6791325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7B02901-391A-45DF-969B-6D69657C9E74}">
          <p14:sldIdLst>
            <p14:sldId id="894"/>
            <p14:sldId id="856"/>
            <p14:sldId id="857"/>
            <p14:sldId id="897"/>
            <p14:sldId id="898"/>
            <p14:sldId id="899"/>
            <p14:sldId id="900"/>
            <p14:sldId id="901"/>
            <p14:sldId id="906"/>
            <p14:sldId id="907"/>
            <p14:sldId id="902"/>
            <p14:sldId id="903"/>
            <p14:sldId id="904"/>
            <p14:sldId id="905"/>
            <p14:sldId id="908"/>
            <p14:sldId id="895"/>
            <p14:sldId id="896"/>
            <p14:sldId id="909"/>
            <p14:sldId id="910"/>
            <p14:sldId id="9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jöström, Anna" initials="SA" lastIdx="1" clrIdx="0">
    <p:extLst>
      <p:ext uri="{19B8F6BF-5375-455C-9EA6-DF929625EA0E}">
        <p15:presenceInfo xmlns:p15="http://schemas.microsoft.com/office/powerpoint/2012/main" userId="S::anna.sjostrom@tyrens.se::531a9610-fce4-41c6-a8a6-f31f9a3cbf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2D305-8B1F-40A9-8C7B-CCEBE8D3B654}" v="57" dt="2020-02-17T15:12:34.16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081" autoAdjust="0"/>
  </p:normalViewPr>
  <p:slideViewPr>
    <p:cSldViewPr snapToGrid="0" snapToObject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7148-5846-A74D-A063-3DD0CD8D1779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133" y="4776431"/>
            <a:ext cx="543306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6846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2C5A-5733-4745-82FD-2CBF31A630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24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91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4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Nuvarande</a:t>
            </a:r>
            <a:r>
              <a:rPr lang="en-US" dirty="0"/>
              <a:t> </a:t>
            </a:r>
            <a:r>
              <a:rPr lang="en-US" dirty="0" err="1"/>
              <a:t>avfallsplaner</a:t>
            </a:r>
            <a:r>
              <a:rPr lang="en-US" dirty="0"/>
              <a:t> i Gävleborg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2020</a:t>
            </a:r>
          </a:p>
          <a:p>
            <a:pPr lvl="0"/>
            <a:r>
              <a:rPr lang="en-US" dirty="0" err="1"/>
              <a:t>Regionala</a:t>
            </a:r>
            <a:r>
              <a:rPr lang="en-US" dirty="0"/>
              <a:t> </a:t>
            </a:r>
            <a:r>
              <a:rPr lang="en-US" dirty="0" err="1"/>
              <a:t>miljömål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2020</a:t>
            </a:r>
          </a:p>
          <a:p>
            <a:pPr lvl="0"/>
            <a:r>
              <a:rPr lang="en-US" dirty="0"/>
              <a:t>Kommun </a:t>
            </a:r>
            <a:r>
              <a:rPr lang="en-US" dirty="0" err="1"/>
              <a:t>väljer</a:t>
            </a:r>
            <a:r>
              <a:rPr lang="en-US" dirty="0"/>
              <a:t> </a:t>
            </a:r>
            <a:r>
              <a:rPr lang="en-US" dirty="0" err="1"/>
              <a:t>namn</a:t>
            </a:r>
            <a:endParaRPr lang="en-US" dirty="0"/>
          </a:p>
          <a:p>
            <a:pPr lvl="0"/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utmaningar</a:t>
            </a:r>
            <a:r>
              <a:rPr lang="en-US" dirty="0"/>
              <a:t> och </a:t>
            </a:r>
            <a:r>
              <a:rPr lang="en-US" dirty="0" err="1"/>
              <a:t>utvecklingsbehov</a:t>
            </a:r>
            <a:r>
              <a:rPr lang="en-US" dirty="0"/>
              <a:t> de </a:t>
            </a:r>
            <a:r>
              <a:rPr lang="en-US" dirty="0" err="1"/>
              <a:t>kommande</a:t>
            </a:r>
            <a:r>
              <a:rPr lang="en-US" dirty="0"/>
              <a:t> </a:t>
            </a:r>
            <a:r>
              <a:rPr lang="en-US" dirty="0" err="1"/>
              <a:t>åren</a:t>
            </a:r>
            <a:endParaRPr lang="en-US" dirty="0"/>
          </a:p>
          <a:p>
            <a:pPr lvl="0"/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förutsättningar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under </a:t>
            </a:r>
            <a:r>
              <a:rPr lang="en-US" dirty="0" err="1"/>
              <a:t>åren</a:t>
            </a:r>
            <a:r>
              <a:rPr lang="en-US" dirty="0"/>
              <a:t> 2021 – 2025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utveckla</a:t>
            </a:r>
            <a:r>
              <a:rPr lang="en-US" dirty="0"/>
              <a:t> </a:t>
            </a:r>
            <a:r>
              <a:rPr lang="en-US" dirty="0" err="1"/>
              <a:t>verkliga</a:t>
            </a:r>
            <a:r>
              <a:rPr lang="en-US" dirty="0"/>
              <a:t> </a:t>
            </a:r>
            <a:r>
              <a:rPr lang="en-US" dirty="0" err="1"/>
              <a:t>förändringar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avfallsförebyggande</a:t>
            </a:r>
            <a:r>
              <a:rPr lang="en-US" dirty="0"/>
              <a:t> och </a:t>
            </a:r>
            <a:r>
              <a:rPr lang="en-US" dirty="0" err="1"/>
              <a:t>hållbar</a:t>
            </a:r>
            <a:r>
              <a:rPr lang="en-US" dirty="0"/>
              <a:t> </a:t>
            </a:r>
            <a:r>
              <a:rPr lang="en-US" dirty="0" err="1"/>
              <a:t>avfallshantering</a:t>
            </a:r>
            <a:endParaRPr lang="en-US" dirty="0"/>
          </a:p>
          <a:p>
            <a:pPr lvl="0"/>
            <a:r>
              <a:rPr lang="en-US" dirty="0" err="1"/>
              <a:t>Initiera</a:t>
            </a:r>
            <a:r>
              <a:rPr lang="en-US" dirty="0"/>
              <a:t> och </a:t>
            </a:r>
            <a:r>
              <a:rPr lang="en-US" dirty="0" err="1"/>
              <a:t>tillvarata</a:t>
            </a:r>
            <a:r>
              <a:rPr lang="en-US" dirty="0"/>
              <a:t> </a:t>
            </a:r>
            <a:r>
              <a:rPr lang="en-US" dirty="0" err="1"/>
              <a:t>goda</a:t>
            </a:r>
            <a:r>
              <a:rPr lang="en-US" dirty="0"/>
              <a:t> </a:t>
            </a:r>
            <a:r>
              <a:rPr lang="en-US" dirty="0" err="1"/>
              <a:t>exempel</a:t>
            </a:r>
            <a:endParaRPr lang="en-US" dirty="0"/>
          </a:p>
          <a:p>
            <a:pPr lvl="0"/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gemensamma</a:t>
            </a:r>
            <a:r>
              <a:rPr lang="en-US" dirty="0"/>
              <a:t> </a:t>
            </a:r>
            <a:r>
              <a:rPr lang="en-US" dirty="0" err="1"/>
              <a:t>insatser</a:t>
            </a:r>
            <a:r>
              <a:rPr lang="en-US" dirty="0"/>
              <a:t> ger </a:t>
            </a:r>
            <a:r>
              <a:rPr lang="en-US" dirty="0" err="1"/>
              <a:t>stor</a:t>
            </a:r>
            <a:r>
              <a:rPr lang="en-US" dirty="0"/>
              <a:t> total </a:t>
            </a:r>
            <a:r>
              <a:rPr lang="en-US" dirty="0" err="1"/>
              <a:t>nytta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0F43-76E7-4471-AAA9-6B7322910A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47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 måste börja tänka i nya banor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Cirkulära flöden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viktigaste kanske är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kan jag göra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kan vi göra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arbete som inte tar slut, utan behöver utvecklas hela tiden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Tillvarata goda exempel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Peka på nytta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0F43-76E7-4471-AAA9-6B7322910A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6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94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80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01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33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4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2C5A-5733-4745-82FD-2CBF31A630B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70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083698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354667" y="1016000"/>
            <a:ext cx="9482667" cy="48260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1067"/>
              </a:spcBef>
              <a:buNone/>
              <a:defRPr sz="8000" b="0">
                <a:solidFill>
                  <a:srgbClr val="FFF0B0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2133"/>
              </a:spcBef>
              <a:buNone/>
              <a:defRPr sz="2400">
                <a:solidFill>
                  <a:srgbClr val="FFF0B0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2133"/>
              </a:spcBef>
              <a:buNone/>
              <a:defRPr sz="1867">
                <a:solidFill>
                  <a:srgbClr val="FFF0B0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2133"/>
              </a:spcBef>
              <a:buNone/>
              <a:defRPr sz="1867">
                <a:solidFill>
                  <a:srgbClr val="FFF0B0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2133"/>
              </a:spcBef>
              <a:buNone/>
              <a:defRPr sz="1600">
                <a:solidFill>
                  <a:srgbClr val="FFF0B0"/>
                </a:solidFill>
              </a:defRPr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1417603" y="5911529"/>
            <a:ext cx="542460" cy="697604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1794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/>
              <a:t>Addera rubrik</a:t>
            </a:r>
            <a:br>
              <a:rPr lang="sv-SE" noProof="0"/>
            </a:b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63393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1016000" y="1016000"/>
            <a:ext cx="10160000" cy="4724400"/>
          </a:xfrm>
        </p:spPr>
        <p:txBody>
          <a:bodyPr/>
          <a:lstStyle/>
          <a:p>
            <a:pPr lvl="0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to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892183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717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16000" y="4038603"/>
            <a:ext cx="3251200" cy="2661306"/>
          </a:xfrm>
          <a:solidFill>
            <a:srgbClr val="FFFFFF"/>
          </a:solidFill>
        </p:spPr>
        <p:txBody>
          <a:bodyPr wrap="square" lIns="330200" tIns="228600" rIns="330200" bIns="279400">
            <a:spAutoFit/>
          </a:bodyPr>
          <a:lstStyle>
            <a:lvl1pPr marL="0" indent="0">
              <a:spcBef>
                <a:spcPts val="0"/>
              </a:spcBef>
              <a:buNone/>
              <a:defRPr sz="2133" b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 b="0"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2133" b="0"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2133" b="0"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2133" b="0">
                <a:latin typeface="+mj-lt"/>
              </a:defRPr>
            </a:lvl5pPr>
          </a:lstStyle>
          <a:p>
            <a:pPr lvl="0"/>
            <a:r>
              <a:rPr lang="sv-SE" noProof="0" err="1"/>
              <a:t>Click</a:t>
            </a:r>
            <a:r>
              <a:rPr lang="sv-SE" noProof="0"/>
              <a:t> </a:t>
            </a:r>
            <a:r>
              <a:rPr lang="sv-SE" noProof="0" err="1"/>
              <a:t>to</a:t>
            </a:r>
            <a:r>
              <a:rPr lang="sv-SE" noProof="0"/>
              <a:t>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1417603" y="5911529"/>
            <a:ext cx="542460" cy="697604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0679520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, 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4667" y="1016000"/>
            <a:ext cx="9482667" cy="4724400"/>
          </a:xfrm>
        </p:spPr>
        <p:txBody>
          <a:bodyPr bIns="254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1067"/>
              </a:spcAft>
              <a:buNone/>
              <a:defRPr sz="1867" b="1">
                <a:latin typeface="Roboto Mono"/>
                <a:cs typeface="Roboto Mono"/>
              </a:defRPr>
            </a:lvl1pPr>
            <a:lvl2pPr marL="0" indent="0">
              <a:spcBef>
                <a:spcPts val="0"/>
              </a:spcBef>
              <a:buNone/>
              <a:defRPr sz="1467">
                <a:latin typeface="Roboto Mono"/>
                <a:cs typeface="Roboto Mono"/>
              </a:defRPr>
            </a:lvl2pPr>
            <a:lvl3pPr marL="0" indent="0">
              <a:spcBef>
                <a:spcPts val="0"/>
              </a:spcBef>
              <a:buNone/>
              <a:defRPr sz="1200">
                <a:latin typeface="Roboto Mono"/>
                <a:cs typeface="Roboto Mono"/>
              </a:defRPr>
            </a:lvl3pPr>
            <a:lvl4pPr marL="0" indent="0">
              <a:spcBef>
                <a:spcPts val="0"/>
              </a:spcBef>
              <a:buNone/>
              <a:defRPr sz="1067">
                <a:latin typeface="Roboto Mono"/>
                <a:cs typeface="Roboto Mono"/>
              </a:defRPr>
            </a:lvl4pPr>
            <a:lvl5pPr marL="0" indent="0">
              <a:spcBef>
                <a:spcPts val="0"/>
              </a:spcBef>
              <a:buNone/>
              <a:defRPr sz="800">
                <a:latin typeface="Roboto Mono"/>
                <a:cs typeface="Roboto Mono"/>
              </a:defRPr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7860" y="6215772"/>
            <a:ext cx="948266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>
                <a:latin typeface="Roboto Mono"/>
                <a:cs typeface="Roboto Mono"/>
              </a:rPr>
              <a:t>RISE – Research Institutes of Sweden AB</a:t>
            </a:r>
            <a:r>
              <a:rPr lang="en-US" sz="1067">
                <a:latin typeface="Roboto Mono"/>
                <a:cs typeface="Roboto Mono"/>
              </a:rPr>
              <a:t> ·</a:t>
            </a:r>
            <a:r>
              <a:rPr lang="en-US" sz="1067" baseline="0">
                <a:latin typeface="Roboto Mono"/>
                <a:cs typeface="Roboto Mono"/>
              </a:rPr>
              <a:t>  </a:t>
            </a:r>
            <a:r>
              <a:rPr lang="hu-HU" sz="1067" baseline="0">
                <a:latin typeface="Roboto Mono"/>
                <a:cs typeface="Roboto Mono"/>
              </a:rPr>
              <a:t>010-516 50 00 · info@ri.se · </a:t>
            </a:r>
            <a:r>
              <a:rPr lang="en-US" sz="1067" err="1">
                <a:latin typeface="Roboto Mono"/>
                <a:cs typeface="Roboto Mono"/>
              </a:rPr>
              <a:t>ri.se</a:t>
            </a:r>
            <a:endParaRPr lang="en-US" sz="1067">
              <a:latin typeface="Roboto Mono"/>
              <a:cs typeface="Roboto Mono"/>
            </a:endParaRPr>
          </a:p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err="1">
                <a:latin typeface="Roboto Mono"/>
                <a:cs typeface="Roboto Mono"/>
              </a:rPr>
              <a:t>Besöksadress</a:t>
            </a:r>
            <a:r>
              <a:rPr lang="en-US" sz="1067">
                <a:latin typeface="Roboto Mono"/>
                <a:cs typeface="Roboto Mono"/>
              </a:rPr>
              <a:t>: </a:t>
            </a:r>
            <a:r>
              <a:rPr lang="en-US" sz="1067" err="1">
                <a:latin typeface="Roboto Mono"/>
                <a:cs typeface="Roboto Mono"/>
              </a:rPr>
              <a:t>Lindholmspiren</a:t>
            </a:r>
            <a:r>
              <a:rPr lang="en-US" sz="1067">
                <a:latin typeface="Roboto Mono"/>
                <a:cs typeface="Roboto Mono"/>
              </a:rPr>
              <a:t> 7 A, 417 56 </a:t>
            </a:r>
            <a:r>
              <a:rPr lang="en-US" sz="1067" err="1">
                <a:latin typeface="Roboto Mono"/>
                <a:cs typeface="Roboto Mono"/>
              </a:rPr>
              <a:t>Göteborg</a:t>
            </a:r>
            <a:r>
              <a:rPr lang="en-US" sz="1067">
                <a:latin typeface="Roboto Mono"/>
                <a:cs typeface="Roboto Mono"/>
              </a:rPr>
              <a:t> · </a:t>
            </a:r>
            <a:r>
              <a:rPr lang="en-US" sz="1067" err="1">
                <a:latin typeface="Roboto Mono"/>
                <a:cs typeface="Roboto Mono"/>
              </a:rPr>
              <a:t>Postadress</a:t>
            </a:r>
            <a:r>
              <a:rPr lang="en-US" sz="1067">
                <a:latin typeface="Roboto Mono"/>
                <a:cs typeface="Roboto Mono"/>
              </a:rPr>
              <a:t>: Box 857, 501 15 </a:t>
            </a:r>
            <a:r>
              <a:rPr lang="en-US" sz="1067" err="1">
                <a:latin typeface="Roboto Mono"/>
                <a:cs typeface="Roboto Mono"/>
              </a:rPr>
              <a:t>Borås</a:t>
            </a:r>
            <a:endParaRPr lang="en-US" sz="1067">
              <a:latin typeface="Roboto Mono"/>
              <a:cs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049464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äggsbild_bild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1"/>
          </p:nvPr>
        </p:nvSpPr>
        <p:spPr>
          <a:xfrm>
            <a:off x="545805" y="2572526"/>
            <a:ext cx="3764825" cy="377190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ITC Franklin Gothic Std Book" charset="0"/>
                <a:ea typeface="ITC Franklin Gothic Std Book" charset="0"/>
                <a:cs typeface="ITC Franklin Gothic Std Book" charset="0"/>
              </a:defRPr>
            </a:lvl1pPr>
            <a:lvl2pPr algn="l">
              <a:defRPr sz="1620">
                <a:latin typeface="ITC Franklin Gothic Std Book" charset="0"/>
                <a:ea typeface="ITC Franklin Gothic Std Book" charset="0"/>
                <a:cs typeface="ITC Franklin Gothic Std Book" charset="0"/>
              </a:defRPr>
            </a:lvl2pPr>
            <a:lvl3pPr algn="l">
              <a:defRPr sz="1440">
                <a:latin typeface="ITC Franklin Gothic Std Book" charset="0"/>
                <a:ea typeface="ITC Franklin Gothic Std Book" charset="0"/>
                <a:cs typeface="ITC Franklin Gothic Std Book" charset="0"/>
              </a:defRPr>
            </a:lvl3pPr>
            <a:lvl4pPr algn="l">
              <a:defRPr sz="1260">
                <a:latin typeface="ITC Franklin Gothic Std Book" charset="0"/>
                <a:ea typeface="ITC Franklin Gothic Std Book" charset="0"/>
                <a:cs typeface="ITC Franklin Gothic Std Book" charset="0"/>
              </a:defRPr>
            </a:lvl4pPr>
            <a:lvl5pPr algn="l">
              <a:defRPr sz="1080">
                <a:latin typeface="ITC Franklin Gothic Std Book" charset="0"/>
                <a:ea typeface="ITC Franklin Gothic Std Book" charset="0"/>
                <a:cs typeface="ITC Franklin Gothic Std Book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5805" y="1023444"/>
            <a:ext cx="4004931" cy="1218795"/>
          </a:xfrm>
          <a:prstGeom prst="rect">
            <a:avLst/>
          </a:prstGeom>
        </p:spPr>
        <p:txBody>
          <a:bodyPr anchor="b"/>
          <a:lstStyle>
            <a:lvl1pPr algn="l">
              <a:defRPr sz="396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</a:t>
            </a:r>
          </a:p>
        </p:txBody>
      </p:sp>
      <p:sp>
        <p:nvSpPr>
          <p:cNvPr id="7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5647842" y="0"/>
            <a:ext cx="6570663" cy="6858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36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78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96000" y="2130425"/>
            <a:ext cx="9600000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96000" y="3348000"/>
            <a:ext cx="9600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53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jus,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54667" y="2438400"/>
            <a:ext cx="4402667" cy="3302000"/>
          </a:xfrm>
        </p:spPr>
        <p:txBody>
          <a:bodyPr/>
          <a:lstStyle>
            <a:lvl1pPr>
              <a:spcBef>
                <a:spcPts val="1333"/>
              </a:spcBef>
              <a:defRPr sz="1867"/>
            </a:lvl1pPr>
            <a:lvl2pPr>
              <a:spcBef>
                <a:spcPts val="1333"/>
              </a:spcBef>
              <a:defRPr sz="1867"/>
            </a:lvl2pPr>
            <a:lvl3pPr>
              <a:spcBef>
                <a:spcPts val="1333"/>
              </a:spcBef>
              <a:defRPr sz="1600"/>
            </a:lvl3pPr>
            <a:lvl4pPr>
              <a:spcBef>
                <a:spcPts val="1333"/>
              </a:spcBef>
              <a:defRPr sz="1600"/>
            </a:lvl4pPr>
            <a:lvl5pPr>
              <a:spcBef>
                <a:spcPts val="1333"/>
              </a:spcBef>
              <a:defRPr/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34667" y="2438400"/>
            <a:ext cx="4402667" cy="3302000"/>
          </a:xfrm>
        </p:spPr>
        <p:txBody>
          <a:bodyPr/>
          <a:lstStyle>
            <a:lvl1pPr>
              <a:spcBef>
                <a:spcPts val="1333"/>
              </a:spcBef>
              <a:defRPr sz="1867"/>
            </a:lvl1pPr>
            <a:lvl2pPr>
              <a:spcBef>
                <a:spcPts val="1333"/>
              </a:spcBef>
              <a:defRPr sz="1867"/>
            </a:lvl2pPr>
            <a:lvl3pPr>
              <a:spcBef>
                <a:spcPts val="1333"/>
              </a:spcBef>
              <a:defRPr sz="1600"/>
            </a:lvl3pPr>
            <a:lvl4pPr>
              <a:spcBef>
                <a:spcPts val="1333"/>
              </a:spcBef>
              <a:defRPr sz="1600"/>
            </a:lvl4pPr>
            <a:lvl5pPr>
              <a:spcBef>
                <a:spcPts val="1333"/>
              </a:spcBef>
              <a:defRPr/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85240802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6000" y="3140968"/>
            <a:ext cx="9600000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295400" y="2082347"/>
            <a:ext cx="9601200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4372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6000" y="2060849"/>
            <a:ext cx="4704000" cy="3312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87924" y="2060849"/>
            <a:ext cx="4704000" cy="3312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07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77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9723" y="908720"/>
            <a:ext cx="7296000" cy="1080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3599723" y="2160000"/>
            <a:ext cx="7296000" cy="34129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00000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66998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små bilder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9723" y="908720"/>
            <a:ext cx="7296000" cy="1080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3599723" y="2160000"/>
            <a:ext cx="7296000" cy="34129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1985293"/>
            <a:ext cx="24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0" y="3965232"/>
            <a:ext cx="24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258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9723" y="908720"/>
            <a:ext cx="7296811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3599723" y="3140968"/>
            <a:ext cx="7296811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00000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3599723" y="2082347"/>
            <a:ext cx="7296877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69155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små bilder, 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9723" y="908720"/>
            <a:ext cx="7296811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3599723" y="3140968"/>
            <a:ext cx="7296811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3599723" y="2082347"/>
            <a:ext cx="7296877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0" y="1981583"/>
            <a:ext cx="24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0" y="3962084"/>
            <a:ext cx="24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5550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8075" y="908720"/>
            <a:ext cx="4799723" cy="1080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768075" y="2160000"/>
            <a:ext cx="4799723" cy="34129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11957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26396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, 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8075" y="908720"/>
            <a:ext cx="4800533" cy="1080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768075" y="3140968"/>
            <a:ext cx="4800533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11957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6768097" y="2082347"/>
            <a:ext cx="4800577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1125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9011840" y="188641"/>
            <a:ext cx="2844800" cy="365125"/>
          </a:xfrm>
        </p:spPr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08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1417603" y="5911529"/>
            <a:ext cx="542460" cy="697604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639223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BA200-C06D-4610-98D0-C1FA42D9D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A99644-6ECB-48B8-B06A-7557ABDC7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540324-8BB1-45AC-90C8-178F8382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AAC10B-438F-458A-8C40-0E9C9AFB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E4D047-7BB1-46DE-8416-64396A7B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282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73213-0AC0-42EB-A4C6-B80C6C7C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74CE7D-2517-4857-9591-93A329F5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104287-1157-475F-8B30-CBB8070D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32D9A7-AC0E-49F4-A2F8-BC2E4923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118C3F-F4FB-4559-A7B2-1001AEC4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87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C1D7D1-4953-43C2-93B2-C2AA5771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F9065C-5C54-4181-B1BE-03369C959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CF7D44-196C-4492-A3AA-012DB62B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62E92F-0315-4628-B1C8-2B697464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100F22-1BB1-4E59-A02D-BEE59BF8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36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CBAFE-6544-4658-B938-3D41759A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F059F7-BC85-43C2-A112-B978809C0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533496-4CB4-4E0D-93F6-81C5C65F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36B102-112A-4645-8A63-9CAFB0A5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8E391A-2926-401D-8A76-113D3E65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69DB02-8555-4FC7-BB86-6A42F5CF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308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64ABA-29A1-45F8-821D-F1A15499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B4E72B-BA84-4583-A953-D48973A8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70BEAC-3363-4372-9A97-E7D28E92A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37E56E-EA56-41B4-95C9-B3F9FDEB5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049981A-BF8F-4A0C-8EF5-625A6C069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7EA465-1500-42F5-801F-B6E8B08D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51A6052-A89C-4E6F-AFB3-802E0F30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6DB6F8F-4DF2-416C-A60E-74D6C058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383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401E7-12FD-4B1F-B588-A3240803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780066-BFDB-401B-B408-A868E2DF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FECCCF-439D-4EA7-B442-C37A0A60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12A7AE-8392-491E-9E38-8CEB9983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023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E25441-676D-4126-9E50-D5ABC2F3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836BF6-9EA6-46C9-8689-4FF9726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19F198-1E4B-44AA-A9FA-9BFF5B56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549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FEF89-191E-4B45-9CC8-0B729369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3735C2-1000-4591-9B55-848A9A7D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92EA77-11BC-4750-8FF5-E0B477E6C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6E59B8-5E7D-4CC8-B7DB-31DB32FD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8B2FD0-3142-4491-8F7C-D34F5B27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A26F6C-4DAE-4800-A721-DEC798C1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08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846AD-2D6E-4088-B9F9-A89AA9AD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D90F439-2D4D-4EDF-8847-8B345ADFC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7E27AD-D986-457A-BE09-7DDFBC5E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37D6D5-AD20-4F67-A7DE-37D6FFC3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7E2B61-847E-43A2-A297-3A16ACDA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B02494-F2B4-4C32-AA2A-06D2F84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59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D779B8-72D4-4F92-A7B8-1D07AB47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568EC12-8713-468B-A814-9DC013F7D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35C482-37E1-4AE2-936C-52EF8898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982169-FE59-4315-A1AB-8FC69B76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D1B6C-4D3E-4429-B1D5-917EA277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3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a logotyper_Vit_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3DD3F4-7A22-B348-8BA4-57EB88D7F680}"/>
              </a:ext>
            </a:extLst>
          </p:cNvPr>
          <p:cNvSpPr txBox="1">
            <a:spLocks/>
          </p:cNvSpPr>
          <p:nvPr userDrawn="1"/>
        </p:nvSpPr>
        <p:spPr>
          <a:xfrm>
            <a:off x="11397079" y="6166340"/>
            <a:ext cx="344319" cy="44279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33"/>
              <a:t>logo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3C88A45-1B6C-194F-A9DF-B12819B7B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3065" y="6390050"/>
            <a:ext cx="1151657" cy="23470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028A9AA-9090-1D47-949B-F07A77233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3616" y="6362144"/>
            <a:ext cx="1136773" cy="2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9146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B2F04F2-81F0-47F3-B41A-0F37458EA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9B0949-7956-4FBE-8DD9-807E6B354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173770-91EE-409F-AC25-53BFB4ED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689B15-CA11-4AB7-8886-3DC45A3A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D7180C-DEE8-4788-A036-D4AC76D1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8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1016000"/>
            <a:ext cx="4064000" cy="1422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2667000"/>
            <a:ext cx="4064000" cy="3073400"/>
          </a:xfrm>
        </p:spPr>
        <p:txBody>
          <a:bodyPr/>
          <a:lstStyle>
            <a:lvl1pPr>
              <a:spcBef>
                <a:spcPts val="1067"/>
              </a:spcBef>
              <a:defRPr sz="2133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1067"/>
              </a:spcBef>
              <a:defRPr sz="1867"/>
            </a:lvl3pPr>
            <a:lvl4pPr>
              <a:spcBef>
                <a:spcPts val="1067"/>
              </a:spcBef>
              <a:defRPr sz="1867"/>
            </a:lvl4pPr>
            <a:lvl5pPr>
              <a:spcBef>
                <a:spcPts val="1067"/>
              </a:spcBef>
              <a:defRPr sz="1600"/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1417603" y="5911529"/>
            <a:ext cx="542460" cy="697604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8211029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0" y="1016000"/>
            <a:ext cx="4064000" cy="1422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noProof="0"/>
              <a:t>Addera 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12000" y="2667000"/>
            <a:ext cx="4064000" cy="3073400"/>
          </a:xfrm>
        </p:spPr>
        <p:txBody>
          <a:bodyPr/>
          <a:lstStyle>
            <a:lvl1pPr>
              <a:spcBef>
                <a:spcPts val="1067"/>
              </a:spcBef>
              <a:defRPr sz="2133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1067"/>
              </a:spcBef>
              <a:defRPr sz="1867"/>
            </a:lvl3pPr>
            <a:lvl4pPr>
              <a:spcBef>
                <a:spcPts val="1067"/>
              </a:spcBef>
              <a:defRPr sz="1867"/>
            </a:lvl4pPr>
            <a:lvl5pPr>
              <a:spcBef>
                <a:spcPts val="1067"/>
              </a:spcBef>
              <a:defRPr sz="1600"/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612092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1016000"/>
            <a:ext cx="3048000" cy="1041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2286000"/>
            <a:ext cx="3048000" cy="3454400"/>
          </a:xfrm>
        </p:spPr>
        <p:txBody>
          <a:bodyPr/>
          <a:lstStyle>
            <a:lvl1pPr>
              <a:lnSpc>
                <a:spcPct val="110000"/>
              </a:lnSpc>
              <a:spcBef>
                <a:spcPts val="1067"/>
              </a:spcBef>
              <a:defRPr sz="1867"/>
            </a:lvl1pPr>
            <a:lvl2pPr>
              <a:lnSpc>
                <a:spcPct val="110000"/>
              </a:lnSpc>
              <a:spcBef>
                <a:spcPts val="1067"/>
              </a:spcBef>
              <a:defRPr sz="1867"/>
            </a:lvl2pPr>
            <a:lvl3pPr>
              <a:lnSpc>
                <a:spcPct val="110000"/>
              </a:lnSpc>
              <a:spcBef>
                <a:spcPts val="1067"/>
              </a:spcBef>
              <a:defRPr sz="1600"/>
            </a:lvl3pPr>
            <a:lvl4pPr>
              <a:lnSpc>
                <a:spcPct val="110000"/>
              </a:lnSpc>
              <a:spcBef>
                <a:spcPts val="1067"/>
              </a:spcBef>
              <a:defRPr sz="1600"/>
            </a:lvl4pPr>
            <a:lvl5pPr>
              <a:lnSpc>
                <a:spcPct val="110000"/>
              </a:lnSpc>
              <a:spcBef>
                <a:spcPts val="1067"/>
              </a:spcBef>
              <a:defRPr sz="1333"/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5080000" y="1016000"/>
            <a:ext cx="6096000" cy="472440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600"/>
              </a:spcBef>
              <a:defRPr/>
            </a:lvl2pPr>
            <a:lvl3pPr>
              <a:lnSpc>
                <a:spcPct val="110000"/>
              </a:lnSpc>
              <a:spcBef>
                <a:spcPts val="1600"/>
              </a:spcBef>
              <a:defRPr/>
            </a:lvl3pPr>
            <a:lvl4pPr>
              <a:lnSpc>
                <a:spcPct val="110000"/>
              </a:lnSpc>
              <a:spcBef>
                <a:spcPts val="1600"/>
              </a:spcBef>
              <a:defRPr/>
            </a:lvl4pPr>
            <a:lvl5pPr>
              <a:lnSpc>
                <a:spcPct val="110000"/>
              </a:lnSpc>
              <a:spcBef>
                <a:spcPts val="1600"/>
              </a:spcBef>
              <a:defRPr/>
            </a:lvl5pPr>
          </a:lstStyle>
          <a:p>
            <a:pPr lvl="0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to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221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0" y="1016000"/>
            <a:ext cx="3048000" cy="1041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 noProof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0" y="2286000"/>
            <a:ext cx="3048000" cy="3454400"/>
          </a:xfrm>
        </p:spPr>
        <p:txBody>
          <a:bodyPr/>
          <a:lstStyle>
            <a:lvl1pPr>
              <a:lnSpc>
                <a:spcPct val="110000"/>
              </a:lnSpc>
              <a:spcBef>
                <a:spcPts val="1067"/>
              </a:spcBef>
              <a:defRPr sz="1867"/>
            </a:lvl1pPr>
            <a:lvl2pPr>
              <a:lnSpc>
                <a:spcPct val="110000"/>
              </a:lnSpc>
              <a:spcBef>
                <a:spcPts val="1067"/>
              </a:spcBef>
              <a:defRPr sz="1867"/>
            </a:lvl2pPr>
            <a:lvl3pPr>
              <a:lnSpc>
                <a:spcPct val="110000"/>
              </a:lnSpc>
              <a:spcBef>
                <a:spcPts val="1067"/>
              </a:spcBef>
              <a:defRPr sz="1600"/>
            </a:lvl3pPr>
            <a:lvl4pPr>
              <a:lnSpc>
                <a:spcPct val="110000"/>
              </a:lnSpc>
              <a:spcBef>
                <a:spcPts val="1067"/>
              </a:spcBef>
              <a:defRPr sz="1600"/>
            </a:lvl4pPr>
            <a:lvl5pPr>
              <a:lnSpc>
                <a:spcPct val="110000"/>
              </a:lnSpc>
              <a:spcBef>
                <a:spcPts val="1067"/>
              </a:spcBef>
              <a:defRPr sz="1333"/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1016000" y="1016000"/>
            <a:ext cx="6096000" cy="472440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/>
            </a:lvl1pPr>
            <a:lvl2pPr>
              <a:lnSpc>
                <a:spcPct val="110000"/>
              </a:lnSpc>
              <a:spcBef>
                <a:spcPts val="1600"/>
              </a:spcBef>
              <a:defRPr/>
            </a:lvl2pPr>
            <a:lvl3pPr>
              <a:lnSpc>
                <a:spcPct val="110000"/>
              </a:lnSpc>
              <a:spcBef>
                <a:spcPts val="1600"/>
              </a:spcBef>
              <a:defRPr/>
            </a:lvl3pPr>
            <a:lvl4pPr>
              <a:lnSpc>
                <a:spcPct val="110000"/>
              </a:lnSpc>
              <a:spcBef>
                <a:spcPts val="1600"/>
              </a:spcBef>
              <a:defRPr/>
            </a:lvl4pPr>
            <a:lvl5pPr>
              <a:lnSpc>
                <a:spcPct val="110000"/>
              </a:lnSpc>
              <a:spcBef>
                <a:spcPts val="1600"/>
              </a:spcBef>
              <a:defRPr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43428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354667" y="1016000"/>
            <a:ext cx="9482667" cy="48260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1067"/>
              </a:spcBef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2133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2133"/>
              </a:spcBef>
              <a:buNone/>
              <a:defRPr sz="1867">
                <a:solidFill>
                  <a:schemeClr val="accent2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2133"/>
              </a:spcBef>
              <a:buNone/>
              <a:defRPr sz="1867">
                <a:solidFill>
                  <a:schemeClr val="accent2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2133"/>
              </a:spcBef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</p:spTree>
    <p:extLst>
      <p:ext uri="{BB962C8B-B14F-4D97-AF65-F5344CB8AC3E}">
        <p14:creationId xmlns:p14="http://schemas.microsoft.com/office/powerpoint/2010/main" val="399564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667" y="1016000"/>
            <a:ext cx="9482667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noProof="0"/>
              <a:t>Addera rubrik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7" y="2438400"/>
            <a:ext cx="9482667" cy="330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Addera 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56065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99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r>
              <a:rPr lang="sv-SE"/>
              <a:t>RISE — Mallpresentation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60" y="6356352"/>
            <a:ext cx="5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59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ransition spd="slow">
    <p:push dir="u"/>
  </p:transition>
  <p:hf hd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267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lnSpc>
          <a:spcPct val="110000"/>
        </a:lnSpc>
        <a:spcBef>
          <a:spcPts val="2133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lnSpc>
          <a:spcPct val="110000"/>
        </a:lnSpc>
        <a:spcBef>
          <a:spcPts val="2133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lnSpc>
          <a:spcPct val="110000"/>
        </a:lnSpc>
        <a:spcBef>
          <a:spcPts val="2133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110000"/>
        </a:lnSpc>
        <a:spcBef>
          <a:spcPts val="2133"/>
        </a:spcBef>
        <a:buFont typeface="Arial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110000"/>
        </a:lnSpc>
        <a:spcBef>
          <a:spcPts val="2133"/>
        </a:spcBef>
        <a:buFont typeface="Arial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6000" y="908720"/>
            <a:ext cx="9600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00" y="2160000"/>
            <a:ext cx="9600000" cy="34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512491" y="188640"/>
            <a:ext cx="140464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0F1A7DBD-9536-4E83-87C2-31B60EAB6D9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95467" y="188640"/>
            <a:ext cx="1344149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31637" y="188640"/>
            <a:ext cx="7584843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-1" y="5553384"/>
            <a:ext cx="12192001" cy="1332000"/>
          </a:xfrm>
          <a:prstGeom prst="rect">
            <a:avLst/>
          </a:prstGeom>
          <a:solidFill>
            <a:srgbClr val="42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96" y="5992863"/>
            <a:ext cx="1674253" cy="4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19138" indent="-363538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074738" indent="-3556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436688" indent="-3619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2288" indent="-3556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CA1BB7-89D1-4464-88D0-A330E7B3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8ADD16-CCC8-4869-9CAC-672E65F9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720FFC-5D0E-4D0C-8267-B261F5C51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4A65-0B5F-4031-B386-9D5F248A0206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B3108A-B22F-4611-A15C-FB4B954C3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AEF563-DFE4-40FD-A96B-063DC5CE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B6D2-EE60-4A44-8A06-A11CA836AF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2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4F9C36-AB8D-42CE-A27F-E8C6DBA9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Dagordning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BF98C10-CDCC-4E45-A092-D17E002D1A06}"/>
              </a:ext>
            </a:extLst>
          </p:cNvPr>
          <p:cNvSpPr/>
          <p:nvPr/>
        </p:nvSpPr>
        <p:spPr>
          <a:xfrm>
            <a:off x="5600700" y="624568"/>
            <a:ext cx="5753098" cy="541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Fika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ges</a:t>
            </a:r>
            <a:r>
              <a:rPr lang="en-US" sz="2000" dirty="0"/>
              <a:t> vid 930 och lunch </a:t>
            </a:r>
            <a:r>
              <a:rPr lang="en-US" sz="2000" dirty="0" err="1"/>
              <a:t>finns</a:t>
            </a:r>
            <a:r>
              <a:rPr lang="en-US" sz="2000" dirty="0"/>
              <a:t> </a:t>
            </a:r>
            <a:r>
              <a:rPr lang="en-US" sz="2000" dirty="0" err="1"/>
              <a:t>möjlighet</a:t>
            </a:r>
            <a:r>
              <a:rPr lang="en-US" sz="2000" dirty="0"/>
              <a:t> </a:t>
            </a:r>
            <a:r>
              <a:rPr lang="en-US" sz="2000" dirty="0" err="1"/>
              <a:t>köpa</a:t>
            </a:r>
            <a:r>
              <a:rPr lang="en-US" sz="2000" dirty="0"/>
              <a:t> kl 1230.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0830	Start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Bakgrund</a:t>
            </a:r>
            <a:r>
              <a:rPr lang="en-US" sz="2000" dirty="0"/>
              <a:t> och </a:t>
            </a:r>
            <a:r>
              <a:rPr lang="en-US" sz="2000" dirty="0" err="1"/>
              <a:t>syfte</a:t>
            </a:r>
            <a:endParaRPr lang="en-US" sz="2000" dirty="0"/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Ansvarsförhållanden</a:t>
            </a:r>
            <a:r>
              <a:rPr lang="en-US" sz="2000" dirty="0"/>
              <a:t> </a:t>
            </a:r>
            <a:r>
              <a:rPr lang="en-US" sz="2000" dirty="0" err="1"/>
              <a:t>kring</a:t>
            </a:r>
            <a:r>
              <a:rPr lang="en-US" sz="2000" dirty="0"/>
              <a:t> slam och </a:t>
            </a:r>
            <a:r>
              <a:rPr lang="en-US" sz="2000" dirty="0" err="1"/>
              <a:t>fett</a:t>
            </a:r>
            <a:endParaRPr lang="en-US" sz="2000" dirty="0"/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Kommunal</a:t>
            </a:r>
            <a:r>
              <a:rPr lang="en-US" sz="2000" dirty="0"/>
              <a:t> VA </a:t>
            </a:r>
            <a:r>
              <a:rPr lang="en-US" sz="2000" dirty="0" err="1"/>
              <a:t>planering</a:t>
            </a:r>
            <a:r>
              <a:rPr lang="en-US" sz="2000" dirty="0"/>
              <a:t> </a:t>
            </a:r>
            <a:r>
              <a:rPr lang="en-US" sz="2000" dirty="0" err="1"/>
              <a:t>kontra</a:t>
            </a:r>
            <a:r>
              <a:rPr lang="en-US" sz="2000" dirty="0"/>
              <a:t> </a:t>
            </a:r>
            <a:r>
              <a:rPr lang="en-US" sz="2000" dirty="0" err="1"/>
              <a:t>avfallsplan</a:t>
            </a:r>
            <a:r>
              <a:rPr lang="en-US" sz="2000" dirty="0"/>
              <a:t> (</a:t>
            </a:r>
            <a:r>
              <a:rPr lang="en-US" sz="2000" dirty="0" err="1"/>
              <a:t>kretsloppsplan</a:t>
            </a:r>
            <a:r>
              <a:rPr lang="en-US" sz="2000" dirty="0"/>
              <a:t>)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Pågående</a:t>
            </a:r>
            <a:r>
              <a:rPr lang="en-US" sz="2000" dirty="0"/>
              <a:t> </a:t>
            </a:r>
            <a:r>
              <a:rPr lang="en-US" sz="2000" dirty="0" err="1"/>
              <a:t>utredningar</a:t>
            </a:r>
            <a:r>
              <a:rPr lang="en-US" sz="2000" dirty="0"/>
              <a:t> i </a:t>
            </a:r>
            <a:r>
              <a:rPr lang="en-US" sz="2000" dirty="0" err="1"/>
              <a:t>regionen</a:t>
            </a:r>
            <a:endParaRPr lang="en-US" sz="2000" dirty="0"/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Utredning</a:t>
            </a:r>
            <a:r>
              <a:rPr lang="en-US" sz="2000" dirty="0"/>
              <a:t> ”</a:t>
            </a:r>
            <a:r>
              <a:rPr lang="en-US" sz="2000" dirty="0" err="1"/>
              <a:t>Giftfri</a:t>
            </a:r>
            <a:r>
              <a:rPr lang="en-US" sz="2000" dirty="0"/>
              <a:t> och cirkulär </a:t>
            </a:r>
            <a:r>
              <a:rPr lang="en-US" sz="2000" dirty="0" err="1"/>
              <a:t>återföring</a:t>
            </a:r>
            <a:r>
              <a:rPr lang="en-US" sz="2000" dirty="0"/>
              <a:t> av </a:t>
            </a:r>
            <a:r>
              <a:rPr lang="en-US" sz="2000" dirty="0" err="1"/>
              <a:t>fosfor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avloppsslam</a:t>
            </a:r>
            <a:r>
              <a:rPr lang="en-US" sz="2000" dirty="0"/>
              <a:t> </a:t>
            </a:r>
            <a:r>
              <a:rPr lang="en-US" sz="2000" dirty="0" err="1"/>
              <a:t>avfallsplanering</a:t>
            </a:r>
            <a:r>
              <a:rPr lang="en-US" sz="2000" dirty="0"/>
              <a:t>” med </a:t>
            </a:r>
            <a:r>
              <a:rPr lang="en-US" sz="2000" dirty="0" err="1"/>
              <a:t>diskussion</a:t>
            </a:r>
            <a:endParaRPr lang="en-US" sz="2000" dirty="0"/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Tillgängliga</a:t>
            </a:r>
            <a:r>
              <a:rPr lang="en-US" sz="2000" dirty="0"/>
              <a:t> </a:t>
            </a:r>
            <a:r>
              <a:rPr lang="en-US" sz="2000" dirty="0" err="1"/>
              <a:t>tekniker</a:t>
            </a:r>
            <a:endParaRPr lang="en-US" sz="2000" dirty="0"/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Mål</a:t>
            </a:r>
            <a:r>
              <a:rPr lang="en-US" sz="2000" dirty="0"/>
              <a:t> och </a:t>
            </a:r>
            <a:r>
              <a:rPr lang="en-US" sz="2000" dirty="0" err="1"/>
              <a:t>åtgärder</a:t>
            </a:r>
            <a:r>
              <a:rPr lang="en-US" sz="2000" dirty="0"/>
              <a:t> slam, </a:t>
            </a:r>
            <a:r>
              <a:rPr lang="en-US" sz="2000" dirty="0" err="1"/>
              <a:t>fett</a:t>
            </a:r>
            <a:r>
              <a:rPr lang="en-US" sz="2000" dirty="0"/>
              <a:t> och </a:t>
            </a:r>
            <a:r>
              <a:rPr lang="en-US" sz="2000" dirty="0" err="1"/>
              <a:t>latrin</a:t>
            </a:r>
            <a:r>
              <a:rPr lang="en-US" sz="2000" dirty="0"/>
              <a:t> – </a:t>
            </a:r>
            <a:r>
              <a:rPr lang="en-US" sz="2000" dirty="0" err="1"/>
              <a:t>inledande</a:t>
            </a:r>
            <a:r>
              <a:rPr lang="en-US" sz="2000" dirty="0"/>
              <a:t> </a:t>
            </a:r>
            <a:r>
              <a:rPr lang="en-US" sz="2000" dirty="0" err="1"/>
              <a:t>diskussion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000" dirty="0"/>
              <a:t>1230 </a:t>
            </a:r>
            <a:r>
              <a:rPr lang="en-US" sz="2000" dirty="0" err="1"/>
              <a:t>Avslut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14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9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EAA24D-DAED-4535-86AA-DADCA8FF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Framtidens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avloppssystem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2F960C-DA10-4DB8-BAE0-F08C4791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36066"/>
            <a:ext cx="7734300" cy="49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10EA4A-D297-4DD2-93C5-31115F58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42514-8879-4726-A5DC-9181A01AE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898AED0-84D1-48F2-85A0-BCFEF20E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Slam från enskilda avlopp 2018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6D062DE-854A-42E1-ABA1-869E47F2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" y="1127419"/>
            <a:ext cx="6137549" cy="46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10EA4A-D297-4DD2-93C5-31115F58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42514-8879-4726-A5DC-9181A01AE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A3F657-90E8-4290-884D-F168DFA7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Slam från enskilda avlopp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19399E-A5A1-4AAA-AC14-C1428A0F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2" y="1108680"/>
            <a:ext cx="6972650" cy="47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10EA4A-D297-4DD2-93C5-31115F58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42514-8879-4726-A5DC-9181A01AE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A55556-2C65-42CB-9874-C0C4F540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Slam från enskilda avlopp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7F4923C7-33C8-419A-BD2E-A8FF518C3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82" y="1428434"/>
            <a:ext cx="7046320" cy="4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0EA4A-D297-4DD2-93C5-31115F58E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F42514-8879-4726-A5DC-9181A01AE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5400000">
            <a:off x="3752077" y="2019878"/>
            <a:ext cx="6858000" cy="2818244"/>
          </a:xfrm>
          <a:custGeom>
            <a:avLst/>
            <a:gdLst>
              <a:gd name="connsiteX0" fmla="*/ 0 w 6858000"/>
              <a:gd name="connsiteY0" fmla="*/ 2818244 h 2818244"/>
              <a:gd name="connsiteX1" fmla="*/ 0 w 6858000"/>
              <a:gd name="connsiteY1" fmla="*/ 0 h 2818244"/>
              <a:gd name="connsiteX2" fmla="*/ 6858000 w 6858000"/>
              <a:gd name="connsiteY2" fmla="*/ 0 h 2818244"/>
              <a:gd name="connsiteX3" fmla="*/ 6857999 w 6858000"/>
              <a:gd name="connsiteY3" fmla="*/ 2818244 h 2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4">
                <a:moveTo>
                  <a:pt x="0" y="2818244"/>
                </a:moveTo>
                <a:lnTo>
                  <a:pt x="0" y="0"/>
                </a:lnTo>
                <a:lnTo>
                  <a:pt x="6858000" y="0"/>
                </a:lnTo>
                <a:lnTo>
                  <a:pt x="6857999" y="2818244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4204B1F-7D75-40F3-BACC-8CA517C3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Slam från enskilda avlopp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1294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13673A-437D-4FD2-8373-915B522F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5" y="1548245"/>
            <a:ext cx="7144991" cy="37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8D93B2-9D2E-4CFD-835D-5EE5BBE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sv-SE" sz="3100">
                <a:solidFill>
                  <a:srgbClr val="FFFFFF"/>
                </a:solidFill>
              </a:rPr>
              <a:t>Naturvårdsverkets kompletterande vägledning – spillfett och fett från slamavskiljare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471FCC-E9C9-4328-83E6-B15459379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Sammantaget anser Naturvårdsverket att spillfett och fett från fettavskiljare inte är att betrakta som hushållsavfall och därmed jämförligt avfall, utan bör ses som ett verksamhetsavfall (2017-11-07). </a:t>
            </a:r>
          </a:p>
        </p:txBody>
      </p:sp>
    </p:spTree>
    <p:extLst>
      <p:ext uri="{BB962C8B-B14F-4D97-AF65-F5344CB8AC3E}">
        <p14:creationId xmlns:p14="http://schemas.microsoft.com/office/powerpoint/2010/main" val="427933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D33EF9-F804-4D4E-BA5F-8B7E256A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sv-SE" sz="2500" dirty="0">
                <a:solidFill>
                  <a:schemeClr val="bg1"/>
                </a:solidFill>
              </a:rPr>
              <a:t>Mark- och miljödomstolen 2018-11-20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72D299-1D5F-4CE0-8A4F-1425CD9D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sv-SE" sz="2400"/>
              <a:t>Mark- och miljödomstolen går på Stockholms stads linje och förbjuder McDienstens ekonomiska förening att lämna spillfett och fett från fettavskiljare från McDonalds restauranger i Stockholms kommun till någon annan än den transportör som omfattas av det ovan nämnda beslutet om dispens. </a:t>
            </a:r>
          </a:p>
          <a:p>
            <a:r>
              <a:rPr lang="sv-SE" sz="2400"/>
              <a:t>Frågan är dock inte slutgiltigt avgjord eftersom McDiensten kan komma att överklaga miljödomstolens domar till Mark- och miljööverdomstolen och om de får prövningstillstånd där kan utgången bli annan än i miljödomstolen. </a:t>
            </a:r>
          </a:p>
          <a:p>
            <a:r>
              <a:rPr lang="sv-SE" sz="2400"/>
              <a:t>Avfall Sverige instämmer inte i den bedömning som görs av Naturvårdsverket</a:t>
            </a:r>
          </a:p>
        </p:txBody>
      </p:sp>
    </p:spTree>
    <p:extLst>
      <p:ext uri="{BB962C8B-B14F-4D97-AF65-F5344CB8AC3E}">
        <p14:creationId xmlns:p14="http://schemas.microsoft.com/office/powerpoint/2010/main" val="391719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B36D06-BA5E-49C1-A9B5-72097D02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Kommunal avfallsplan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DD0677-67C7-4F49-9BA2-54D116FD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sv-SE" sz="1500" b="1" dirty="0"/>
              <a:t>Naturvårdsverk föreskrifter 3 §</a:t>
            </a:r>
          </a:p>
          <a:p>
            <a:r>
              <a:rPr lang="sv-SE" sz="1500" dirty="0"/>
              <a:t>Avfallsplanen ska innehålla mål och åtgärder för att förebygga och hantera det avfall som kommunen ansvarar för. </a:t>
            </a:r>
          </a:p>
          <a:p>
            <a:r>
              <a:rPr lang="sv-SE" sz="1500" dirty="0"/>
              <a:t>För avfall som kommunen inte ansvarar för ska avfallsplanen innehålla mål och åtgärder för att förebygga och hantera detta avfall, i den utsträckning som kommunen kan påverka detta. </a:t>
            </a:r>
          </a:p>
          <a:p>
            <a:pPr marL="0" indent="0">
              <a:buNone/>
            </a:pPr>
            <a:r>
              <a:rPr lang="sv-SE" sz="1500" dirty="0">
                <a:highlight>
                  <a:srgbClr val="FFFF00"/>
                </a:highlight>
              </a:rPr>
              <a:t>Slam från enskilda avlopp: Hushållsavfall</a:t>
            </a:r>
          </a:p>
          <a:p>
            <a:pPr marL="0" indent="0">
              <a:buNone/>
            </a:pPr>
            <a:r>
              <a:rPr lang="sv-SE" sz="1500" dirty="0">
                <a:highlight>
                  <a:srgbClr val="FFFF00"/>
                </a:highlight>
              </a:rPr>
              <a:t>Slam från ARV: Kommunalt verksamhetsavfall</a:t>
            </a:r>
          </a:p>
          <a:p>
            <a:pPr marL="0" indent="0">
              <a:buNone/>
            </a:pPr>
            <a:r>
              <a:rPr lang="sv-SE" sz="1500" dirty="0">
                <a:highlight>
                  <a:srgbClr val="FFFF00"/>
                </a:highlight>
              </a:rPr>
              <a:t>Fett: Oklart</a:t>
            </a:r>
          </a:p>
          <a:p>
            <a:pPr marL="0" indent="0">
              <a:buNone/>
            </a:pPr>
            <a:r>
              <a:rPr lang="sv-SE" sz="1500" b="1" dirty="0"/>
              <a:t>Naturvårdsverket föreskrifter 8 § </a:t>
            </a:r>
          </a:p>
          <a:p>
            <a:pPr marL="0" indent="0">
              <a:buNone/>
            </a:pPr>
            <a:r>
              <a:rPr lang="sv-SE" sz="1500" dirty="0"/>
              <a:t>Avfallsplanen ska innehålla en bedömning av</a:t>
            </a:r>
          </a:p>
          <a:p>
            <a:r>
              <a:rPr lang="sv-SE" sz="1500" dirty="0"/>
              <a:t>1. behovet av nya insamlingssystem och anläggningar för att hantera avfall</a:t>
            </a:r>
            <a:r>
              <a:rPr lang="sv-SE" sz="1500" dirty="0">
                <a:highlight>
                  <a:srgbClr val="FFFF00"/>
                </a:highlight>
              </a:rPr>
              <a:t> (ex avloppsreningsverk)</a:t>
            </a:r>
            <a:r>
              <a:rPr lang="sv-SE" sz="1500" dirty="0"/>
              <a:t>,</a:t>
            </a:r>
          </a:p>
          <a:p>
            <a:r>
              <a:rPr lang="sv-SE" sz="1500" dirty="0"/>
              <a:t>2. behovet av nedläggning eller förändring av befintliga insamlingssystem</a:t>
            </a:r>
          </a:p>
          <a:p>
            <a:r>
              <a:rPr lang="sv-SE" sz="1500" dirty="0"/>
              <a:t>och anläggningar för att hantera avfall, och</a:t>
            </a:r>
          </a:p>
          <a:p>
            <a:r>
              <a:rPr lang="sv-SE" sz="1500" dirty="0"/>
              <a:t>3. avfallsflödenas framtida utveckling.</a:t>
            </a:r>
          </a:p>
          <a:p>
            <a:pPr marL="0" indent="0">
              <a:buNone/>
            </a:pPr>
            <a:r>
              <a:rPr lang="sv-SE" sz="1500" b="1" dirty="0"/>
              <a:t>Naturvårdsverket föreskrifter 11 §</a:t>
            </a:r>
          </a:p>
          <a:p>
            <a:r>
              <a:rPr lang="sv-SE" sz="1500" b="1" dirty="0"/>
              <a:t>11 § </a:t>
            </a:r>
            <a:r>
              <a:rPr lang="sv-SE" sz="1500" dirty="0"/>
              <a:t>För avfall som kommunen ansvarar för ska avfallsplanen innehålla uppgifter om</a:t>
            </a:r>
          </a:p>
          <a:p>
            <a:r>
              <a:rPr lang="sv-SE" sz="1500" dirty="0"/>
              <a:t>1. var avfallet uppkommer,</a:t>
            </a:r>
          </a:p>
          <a:p>
            <a:r>
              <a:rPr lang="sv-SE" sz="1500" dirty="0"/>
              <a:t>2. insamlingssystem, samt</a:t>
            </a:r>
          </a:p>
          <a:p>
            <a:r>
              <a:rPr lang="sv-SE" sz="1500" dirty="0"/>
              <a:t>3. insamlade avfallsmängder (ton/år) och hur detta avfall hanteras enligt</a:t>
            </a:r>
          </a:p>
          <a:p>
            <a:r>
              <a:rPr lang="sv-SE" sz="1500" dirty="0"/>
              <a:t>Avfallshierarkin i enlighet med 2 kap. 5 § och 15 kap. 10 § miljöbalken</a:t>
            </a:r>
          </a:p>
          <a:p>
            <a:pPr marL="0" indent="0">
              <a:buNone/>
            </a:pPr>
            <a:r>
              <a:rPr lang="sv-SE" sz="1500" dirty="0">
                <a:highlight>
                  <a:srgbClr val="FFFF00"/>
                </a:highlight>
              </a:rPr>
              <a:t>Här anges att följande ska ingå: Fett och matolja, fettavskiljarslam, latrin, slam från enskilda avloppsanläggningar samt övrigt från enskilda avloppsanläggningar</a:t>
            </a:r>
          </a:p>
        </p:txBody>
      </p:sp>
    </p:spTree>
    <p:extLst>
      <p:ext uri="{BB962C8B-B14F-4D97-AF65-F5344CB8AC3E}">
        <p14:creationId xmlns:p14="http://schemas.microsoft.com/office/powerpoint/2010/main" val="294564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B36D06-BA5E-49C1-A9B5-72097D02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sv-SE" sz="3800">
                <a:solidFill>
                  <a:srgbClr val="FFFFFF"/>
                </a:solidFill>
              </a:rPr>
              <a:t>Kommunal VA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DD0677-67C7-4F49-9BA2-54D116FD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600" dirty="0"/>
              <a:t>Havs- och vattenmyndigheten rapport 2014:1</a:t>
            </a:r>
          </a:p>
          <a:p>
            <a:r>
              <a:rPr lang="sv-SE" sz="2600" i="1" dirty="0"/>
              <a:t>Med kommunal VA-plan menas ett styrdokument som beskriver hur VA-försörjningen ska ordnas i hela kommunen d.v.s. både inom och utanför kommunalt verksamhetsområde. Med VA-försörjning menas dricksvattenförsörjning samt omhändertagande av avloppsvatten. Avloppsvatten innefattar spillvatten samt dagvatten, ibland även dräneringsvatten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67740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D762E8-5204-404C-BF62-CB3E16E3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18281"/>
            <a:ext cx="4265007" cy="1885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Kommunal avfallsplan kontra 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 plan</a:t>
            </a:r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39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2D8D5AB-6E3B-41E8-A36D-9E6E4BBF7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36744"/>
              </p:ext>
            </p:extLst>
          </p:nvPr>
        </p:nvGraphicFramePr>
        <p:xfrm>
          <a:off x="678393" y="209530"/>
          <a:ext cx="10823798" cy="3799222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1912288">
                  <a:extLst>
                    <a:ext uri="{9D8B030D-6E8A-4147-A177-3AD203B41FA5}">
                      <a16:colId xmlns:a16="http://schemas.microsoft.com/office/drawing/2014/main" val="242357860"/>
                    </a:ext>
                  </a:extLst>
                </a:gridCol>
                <a:gridCol w="4007546">
                  <a:extLst>
                    <a:ext uri="{9D8B030D-6E8A-4147-A177-3AD203B41FA5}">
                      <a16:colId xmlns:a16="http://schemas.microsoft.com/office/drawing/2014/main" val="2560712642"/>
                    </a:ext>
                  </a:extLst>
                </a:gridCol>
                <a:gridCol w="4903964">
                  <a:extLst>
                    <a:ext uri="{9D8B030D-6E8A-4147-A177-3AD203B41FA5}">
                      <a16:colId xmlns:a16="http://schemas.microsoft.com/office/drawing/2014/main" val="1342231356"/>
                    </a:ext>
                  </a:extLst>
                </a:gridCol>
              </a:tblGrid>
              <a:tr h="345182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Ämne</a:t>
                      </a:r>
                    </a:p>
                  </a:txBody>
                  <a:tcPr marL="117358" marR="70415" marT="70415" marB="704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 plan</a:t>
                      </a:r>
                    </a:p>
                  </a:txBody>
                  <a:tcPr marL="117358" marR="70415" marT="70415" marB="704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Avfallsplan</a:t>
                      </a:r>
                    </a:p>
                  </a:txBody>
                  <a:tcPr marL="117358" marR="70415" marT="70415" marB="704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426626"/>
                  </a:ext>
                </a:extLst>
              </a:tr>
              <a:tr h="504102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Slam från enskilda avlopp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Viljeinriktning allmän kontra enskilt VA</a:t>
                      </a:r>
                    </a:p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Utbyggnadsplan allmän VA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Hushållsavfall. </a:t>
                      </a:r>
                      <a:r>
                        <a:rPr lang="sv-S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Ska</a:t>
                      </a:r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ange hur slam som avfall ska omhändertas. 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45959"/>
                  </a:ext>
                </a:extLst>
              </a:tr>
              <a:tr h="504102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Slam från ARV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Hantering av avloppsslam och uppströmsarbete. Utvecklingsarbete. Kretslopp. 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Kommunalt verksamhetsavfall. </a:t>
                      </a:r>
                      <a:r>
                        <a:rPr lang="sv-S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Kan</a:t>
                      </a:r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ange hur slam som avfall ska omhändertas. Bör beakta vad som ingår i VA plan. 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96512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Fett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Ingår normalt inte i VA plan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Klart om hushållsavfall eller verksamhetsavfall. Se ovan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88970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Latrin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Ingår normalt inte i VA plan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Hushållsavfall. </a:t>
                      </a:r>
                      <a:r>
                        <a:rPr lang="sv-S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Ska</a:t>
                      </a:r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ange hur slam som avfall ska omhändertas. 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8058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Dagvatten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Hantering av dagvatten och ansvarsförhållanden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Ingår normalt inte i avfallsplan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275887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Beslutsinstans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Kommunfullmäktige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Kommunfullmäktige</a:t>
                      </a:r>
                    </a:p>
                  </a:txBody>
                  <a:tcPr marL="117358" marR="61026" marT="61026" marB="610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6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38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A5EA4DD-9004-4479-B015-41EBB487E8A6}"/>
              </a:ext>
            </a:extLst>
          </p:cNvPr>
          <p:cNvSpPr txBox="1">
            <a:spLocks/>
          </p:cNvSpPr>
          <p:nvPr/>
        </p:nvSpPr>
        <p:spPr>
          <a:xfrm>
            <a:off x="6832353" y="2650734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Krav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enligt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miljöbalken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och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avfallsförordningen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Kommunala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avfallsplaner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Arbetsnamn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Kretsloppsplaner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Samarbete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för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underlätta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genomförande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under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planperioden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Många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mindre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insatser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skapar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sammantagen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nytta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ildresultat för frilagd jordglob">
            <a:extLst>
              <a:ext uri="{FF2B5EF4-FFF2-40B4-BE49-F238E27FC236}">
                <a16:creationId xmlns:a16="http://schemas.microsoft.com/office/drawing/2014/main" id="{52B3F8A6-7178-4DE5-829A-AFBD40A47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3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4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676C62-7777-46AC-B345-DAE81999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Grupparbete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631C7D-A3EC-4983-A6F2-046939B0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600" dirty="0"/>
              <a:t>Grupper om 6 personer</a:t>
            </a:r>
          </a:p>
          <a:p>
            <a:pPr marL="0" indent="0">
              <a:buNone/>
            </a:pPr>
            <a:r>
              <a:rPr lang="sv-SE" sz="2600" dirty="0"/>
              <a:t>Utse 1 som skriver och 1 som redovisar via </a:t>
            </a:r>
            <a:r>
              <a:rPr lang="sv-SE" sz="2600" dirty="0" err="1"/>
              <a:t>mentimeter</a:t>
            </a:r>
            <a:r>
              <a:rPr lang="sv-SE" sz="2600" dirty="0"/>
              <a:t> (</a:t>
            </a:r>
            <a:r>
              <a:rPr lang="sv-SE" sz="2600" dirty="0">
                <a:hlinkClick r:id="rId3"/>
              </a:rPr>
              <a:t>www.menti.com</a:t>
            </a:r>
            <a:r>
              <a:rPr lang="sv-SE" sz="2600" dirty="0"/>
              <a:t>, kod 915908)</a:t>
            </a:r>
          </a:p>
          <a:p>
            <a:pPr marL="0" indent="0">
              <a:buNone/>
            </a:pPr>
            <a:r>
              <a:rPr lang="sv-SE" sz="2600" dirty="0"/>
              <a:t>Frågor; 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600" dirty="0"/>
              <a:t>Vilka mål är lämpliga att ha gällande slam till år 2025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600" dirty="0"/>
              <a:t>Vilka åtgärder behövs</a:t>
            </a:r>
          </a:p>
          <a:p>
            <a:pPr marL="0" indent="0">
              <a:buNone/>
            </a:pPr>
            <a:r>
              <a:rPr lang="sv-SE" sz="2600" dirty="0"/>
              <a:t>Kort kommentar</a:t>
            </a:r>
          </a:p>
          <a:p>
            <a:pPr marL="0" indent="0">
              <a:buNone/>
            </a:pPr>
            <a:r>
              <a:rPr lang="sv-SE" sz="2600" dirty="0"/>
              <a:t>Om vi hinner, </a:t>
            </a:r>
            <a:r>
              <a:rPr lang="sv-SE" sz="2600"/>
              <a:t>rangordning gruppvis </a:t>
            </a:r>
            <a:endParaRPr lang="sv-SE" sz="26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8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CB38FD-6144-427C-9C5A-8471F8E8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Vad ska planen innehålla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8E892AD-CB5B-4923-9CD1-01B632326857}"/>
              </a:ext>
            </a:extLst>
          </p:cNvPr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Minska avfallet och sträva uppåt i avfallstrappan !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Hushåll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Kommunala verksamheter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Andra verksamheter där kommunen kan påverka</a:t>
            </a:r>
          </a:p>
        </p:txBody>
      </p:sp>
      <p:pic>
        <p:nvPicPr>
          <p:cNvPr id="6" name="Bildobjekt 2" descr="image002">
            <a:extLst>
              <a:ext uri="{FF2B5EF4-FFF2-40B4-BE49-F238E27FC236}">
                <a16:creationId xmlns:a16="http://schemas.microsoft.com/office/drawing/2014/main" id="{6C6B880B-4415-4AAA-A97D-5A5AFFF92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9" r="1" b="1"/>
          <a:stretch/>
        </p:blipFill>
        <p:spPr bwMode="auto">
          <a:xfrm>
            <a:off x="4998268" y="1366665"/>
            <a:ext cx="6539075" cy="38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5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31694C-55E3-474C-9B55-464FF9DC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24 oktober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58467C-6E82-4902-AB9E-ECD2D4A3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b="1" dirty="0"/>
              <a:t>Insamling slam</a:t>
            </a:r>
          </a:p>
          <a:p>
            <a:pPr marL="0" indent="0">
              <a:buNone/>
            </a:pPr>
            <a:r>
              <a:rPr lang="sv-SE" sz="2400" dirty="0"/>
              <a:t>Prioriterat vid framtagande plan: </a:t>
            </a:r>
          </a:p>
          <a:p>
            <a:r>
              <a:rPr lang="sv-SE" sz="2400" dirty="0"/>
              <a:t>Delge goda exempel. </a:t>
            </a:r>
          </a:p>
          <a:p>
            <a:r>
              <a:rPr lang="sv-SE" sz="2400" dirty="0"/>
              <a:t>Sprida kunskap. </a:t>
            </a:r>
          </a:p>
          <a:p>
            <a:r>
              <a:rPr lang="sv-SE" sz="2400" dirty="0"/>
              <a:t>Dokumentera upphandlingstider för att möjliggöra samarbete kring upphandling. 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0871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31694C-55E3-474C-9B55-464FF9DC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24 oktober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58467C-6E82-4902-AB9E-ECD2D4A3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dirty="0"/>
              <a:t>Avsättning slam</a:t>
            </a:r>
          </a:p>
          <a:p>
            <a:r>
              <a:rPr lang="sv-SE" sz="2000" dirty="0"/>
              <a:t>Styrs av lagkrav och resultat av utredning ”Giftfri och cirkulär återföring av fosfor från avloppsslam”. </a:t>
            </a:r>
          </a:p>
          <a:p>
            <a:r>
              <a:rPr lang="sv-SE" sz="2000" dirty="0"/>
              <a:t>Kan innebära att slam ska förbrännas för återvinning av fosfor. Finns olika tekniker för detta. </a:t>
            </a:r>
          </a:p>
          <a:p>
            <a:r>
              <a:rPr lang="sv-SE" sz="2000" dirty="0"/>
              <a:t>REVAQ certifiering saknas i Hälsingland (oklart Gästrikland). </a:t>
            </a:r>
          </a:p>
          <a:p>
            <a:r>
              <a:rPr lang="sv-SE" sz="2000" dirty="0"/>
              <a:t>Länsstyrelsen angav att avsättning är svår men att regionala lösningar bör eftersträvas med kretslopp i fokus. I länet finns små kvalitetsproblem med slammet. Länsstyrelsen är intresserad att delta i </a:t>
            </a:r>
            <a:r>
              <a:rPr lang="sv-SE" sz="2000" dirty="0" err="1"/>
              <a:t>ev</a:t>
            </a:r>
            <a:r>
              <a:rPr lang="sv-SE" sz="2000" dirty="0"/>
              <a:t> projekt om framtida slamhantering. Kan även finnas bidrag att få.  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5211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8AE580-C7CA-4AC4-A4BB-1702A388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 oktober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l 4">
            <a:extLst>
              <a:ext uri="{FF2B5EF4-FFF2-40B4-BE49-F238E27FC236}">
                <a16:creationId xmlns:a16="http://schemas.microsoft.com/office/drawing/2014/main" id="{347CDAF2-6C65-441E-AF59-7D64D7070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94674"/>
              </p:ext>
            </p:extLst>
          </p:nvPr>
        </p:nvGraphicFramePr>
        <p:xfrm>
          <a:off x="320040" y="2771226"/>
          <a:ext cx="11496822" cy="347500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79610">
                  <a:extLst>
                    <a:ext uri="{9D8B030D-6E8A-4147-A177-3AD203B41FA5}">
                      <a16:colId xmlns:a16="http://schemas.microsoft.com/office/drawing/2014/main" val="2423697552"/>
                    </a:ext>
                  </a:extLst>
                </a:gridCol>
                <a:gridCol w="9117212">
                  <a:extLst>
                    <a:ext uri="{9D8B030D-6E8A-4147-A177-3AD203B41FA5}">
                      <a16:colId xmlns:a16="http://schemas.microsoft.com/office/drawing/2014/main" val="56559274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r>
                        <a:rPr lang="sv-SE" sz="2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Gästrikland</a:t>
                      </a:r>
                    </a:p>
                  </a:txBody>
                  <a:tcPr marL="254579" marR="190934" marT="127290" marB="127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Redogörelse 24 okt 2019</a:t>
                      </a:r>
                    </a:p>
                  </a:txBody>
                  <a:tcPr marL="254579" marR="190934" marT="127290" marB="127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584026"/>
                  </a:ext>
                </a:extLst>
              </a:tr>
              <a:tr h="2787644"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Gästrike Vatten</a:t>
                      </a:r>
                    </a:p>
                  </a:txBody>
                  <a:tcPr marL="254579" marR="190934" marT="127290" marB="127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 ej mot externslam.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Tittar på slamfrågan med GÅ och Östhammar.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Slam behandlas vid Forsbacka, sluttäckning.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Externslammet behandlas också vid Forsbacka för jordtillverkning.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Osäkert hur sluttäckning kan pågå vid Forsbacka.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Gävle ska bygga nytt ARV, klart kring 2027. Externslamhantering kan bli aktuellt då.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Slamentreprenad </a:t>
                      </a:r>
                      <a:r>
                        <a:rPr lang="sv-SE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inkl</a:t>
                      </a: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fett går ut 2021.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Gästrike Återvinnare har påbörjat utredning om slam och fett</a:t>
                      </a:r>
                    </a:p>
                  </a:txBody>
                  <a:tcPr marL="254579" marR="190934" marT="127290" marB="127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83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3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8AE580-C7CA-4AC4-A4BB-1702A388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 oktober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47CDAF2-6C65-441E-AF59-7D64D7070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054143"/>
              </p:ext>
            </p:extLst>
          </p:nvPr>
        </p:nvGraphicFramePr>
        <p:xfrm>
          <a:off x="347589" y="2393961"/>
          <a:ext cx="11496822" cy="435877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07138">
                  <a:extLst>
                    <a:ext uri="{9D8B030D-6E8A-4147-A177-3AD203B41FA5}">
                      <a16:colId xmlns:a16="http://schemas.microsoft.com/office/drawing/2014/main" val="2423697552"/>
                    </a:ext>
                  </a:extLst>
                </a:gridCol>
                <a:gridCol w="10389684">
                  <a:extLst>
                    <a:ext uri="{9D8B030D-6E8A-4147-A177-3AD203B41FA5}">
                      <a16:colId xmlns:a16="http://schemas.microsoft.com/office/drawing/2014/main" val="56559274"/>
                    </a:ext>
                  </a:extLst>
                </a:gridCol>
              </a:tblGrid>
              <a:tr h="310285">
                <a:tc>
                  <a:txBody>
                    <a:bodyPr/>
                    <a:lstStyle/>
                    <a:p>
                      <a:r>
                        <a:rPr lang="sv-SE" sz="1400"/>
                        <a:t>Hälsingland</a:t>
                      </a:r>
                      <a:endParaRPr lang="sv-SE" sz="1400">
                        <a:latin typeface="+mn-lt"/>
                      </a:endParaRPr>
                    </a:p>
                  </a:txBody>
                  <a:tcPr marL="70519" marR="70519" marT="35260" marB="3526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Redogörelse 24 okt 2019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70519" marR="70519" marT="35260" marB="35260"/>
                </a:tc>
                <a:extLst>
                  <a:ext uri="{0D108BD9-81ED-4DB2-BD59-A6C34878D82A}">
                    <a16:rowId xmlns:a16="http://schemas.microsoft.com/office/drawing/2014/main" val="1791584026"/>
                  </a:ext>
                </a:extLst>
              </a:tr>
              <a:tr h="1380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Bollnäs/ Ovanåker</a:t>
                      </a:r>
                      <a:endParaRPr lang="sv-SE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889" marR="52889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Samarbetar Bollnäs-Ovanåker (Helsinge Vatten).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Slam från enskilda brunnar går till ARV och sedan till BORAB. Används till sluttäckning. Borab tar ej emot efter 2020.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Ny upphandling insamling slam från enskilda brunnar är klar.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effectLst/>
                        </a:rPr>
                        <a:t>Avsättning slam ej klargjord. </a:t>
                      </a:r>
                      <a:endParaRPr lang="sv-S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889" marR="52889" marT="0" marB="0"/>
                </a:tc>
                <a:extLst>
                  <a:ext uri="{0D108BD9-81ED-4DB2-BD59-A6C34878D82A}">
                    <a16:rowId xmlns:a16="http://schemas.microsoft.com/office/drawing/2014/main" val="1058477366"/>
                  </a:ext>
                </a:extLst>
              </a:tr>
              <a:tr h="1153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Hudiksvall</a:t>
                      </a:r>
                      <a:endParaRPr lang="sv-SE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889" marR="52889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Ny entreprenör för insamling slam från enskilda brunnar börjar gälla 2020-01-01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Slam kommer avvattnas innan det går till kn ARV (snart igång).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ARV slam används som sluttäckningsmaterial. Går ett antal år framåt. Ej bra lösning.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dk1"/>
                          </a:solidFill>
                          <a:effectLst/>
                        </a:rPr>
                        <a:t>Latrin borde arbetas bort. Fettavskiljarslammet bör nyttiggöras. </a:t>
                      </a:r>
                      <a:endParaRPr lang="sv-SE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889" marR="52889" marT="0" marB="0"/>
                </a:tc>
                <a:extLst>
                  <a:ext uri="{0D108BD9-81ED-4DB2-BD59-A6C34878D82A}">
                    <a16:rowId xmlns:a16="http://schemas.microsoft.com/office/drawing/2014/main" val="626813776"/>
                  </a:ext>
                </a:extLst>
              </a:tr>
              <a:tr h="115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</a:rPr>
                        <a:t>Ljusdal</a:t>
                      </a:r>
                      <a:endParaRPr lang="sv-SE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889" marR="52889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All slamhantering i egen regi.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Allt slam har körts på lagun, i år till ARV. Två laguner kvar, kommer att försvinna.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Funderat på avvattnande fordon.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dirty="0">
                          <a:effectLst/>
                        </a:rPr>
                        <a:t>Allt slam ARV går till entreprenör för tillverkning anläggningsjord. Avtal några år framåt.</a:t>
                      </a:r>
                      <a:endParaRPr lang="sv-SE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889" marR="52889" marT="0" marB="0"/>
                </a:tc>
                <a:extLst>
                  <a:ext uri="{0D108BD9-81ED-4DB2-BD59-A6C34878D82A}">
                    <a16:rowId xmlns:a16="http://schemas.microsoft.com/office/drawing/2014/main" val="3058893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6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8AE580-C7CA-4AC4-A4BB-1702A388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 oktober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47CDAF2-6C65-441E-AF59-7D64D7070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576911"/>
              </p:ext>
            </p:extLst>
          </p:nvPr>
        </p:nvGraphicFramePr>
        <p:xfrm>
          <a:off x="320039" y="2508261"/>
          <a:ext cx="11496822" cy="416544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26969">
                  <a:extLst>
                    <a:ext uri="{9D8B030D-6E8A-4147-A177-3AD203B41FA5}">
                      <a16:colId xmlns:a16="http://schemas.microsoft.com/office/drawing/2014/main" val="2423697552"/>
                    </a:ext>
                  </a:extLst>
                </a:gridCol>
                <a:gridCol w="9769853">
                  <a:extLst>
                    <a:ext uri="{9D8B030D-6E8A-4147-A177-3AD203B41FA5}">
                      <a16:colId xmlns:a16="http://schemas.microsoft.com/office/drawing/2014/main" val="56559274"/>
                    </a:ext>
                  </a:extLst>
                </a:gridCol>
              </a:tblGrid>
              <a:tr h="333308">
                <a:tc>
                  <a:txBody>
                    <a:bodyPr/>
                    <a:lstStyle/>
                    <a:p>
                      <a:r>
                        <a:rPr lang="sv-SE" sz="1600" b="0" cap="all" spc="150">
                          <a:solidFill>
                            <a:schemeClr val="lt1"/>
                          </a:solidFill>
                          <a:latin typeface="+mn-lt"/>
                        </a:rPr>
                        <a:t>Hälsingland</a:t>
                      </a:r>
                    </a:p>
                  </a:txBody>
                  <a:tcPr marL="137939" marR="137939" marT="137939" marB="1379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cap="all" spc="150">
                          <a:solidFill>
                            <a:schemeClr val="lt1"/>
                          </a:solidFill>
                          <a:latin typeface="+mn-lt"/>
                        </a:rPr>
                        <a:t>Redogörelse 24 okt 2019</a:t>
                      </a:r>
                    </a:p>
                  </a:txBody>
                  <a:tcPr marL="137939" marR="137939" marT="137939" marB="1379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84026"/>
                  </a:ext>
                </a:extLst>
              </a:tr>
              <a:tr h="104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Nordanstig</a:t>
                      </a:r>
                    </a:p>
                  </a:txBody>
                  <a:tcPr marL="137939" marR="137939" marT="137939" marB="13793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Kör </a:t>
                      </a:r>
                      <a:r>
                        <a:rPr lang="sv-SE" sz="1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 avvattnande slambil. Resultatet är mycket bra.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Bilen tömmer mellan 20 – 25 brunnar innan den åker och tömmer det avvattnade slammet som komposteras på Homons ÅVC som efter två år kan betraktas som ren matjord.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En normal heltömningsbil </a:t>
                      </a:r>
                      <a:r>
                        <a:rPr lang="sv-SE" sz="1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tömmer ca. 8 brunnar innan den åker och tömmer vilket orsakar betydligt mer transporter.     </a:t>
                      </a:r>
                    </a:p>
                  </a:txBody>
                  <a:tcPr marL="137939" marR="137939" marT="137939" marB="13793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360315"/>
                  </a:ext>
                </a:extLst>
              </a:tr>
              <a:tr h="131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Söderhamn</a:t>
                      </a:r>
                    </a:p>
                  </a:txBody>
                  <a:tcPr marL="137939" marR="137939" marT="137939" marB="13793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Slam från enskilda brunnar går till ARV.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ARV kör till Långtå, sluttäckning. Några år till (2-3).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Slamnätverk (Mittsverigevatten, </a:t>
                      </a:r>
                      <a:r>
                        <a:rPr lang="sv-SE" sz="16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Umeva</a:t>
                      </a: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v-SE" sz="1600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Miva</a:t>
                      </a:r>
                      <a:r>
                        <a:rPr lang="sv-SE" sz="16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Östersund, Kramfors, Hudiksvall, Söderhamn, Härnösand, Ånge, Gävle inbjudna). Ska eventuellt utreda ny regional anläggning. Måste avvakta utredning.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Små avsättningsmöjligheter på jordbruksmark. </a:t>
                      </a:r>
                    </a:p>
                  </a:txBody>
                  <a:tcPr marL="137939" marR="137939" marT="137939" marB="13793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76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EAA24D-DAED-4535-86AA-DADCA8FF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Dagens avloppssystem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897EE1-E327-4ACC-8AD4-0DF8F9F0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72008"/>
            <a:ext cx="7661564" cy="48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02000"/>
      </p:ext>
    </p:extLst>
  </p:cSld>
  <p:clrMapOvr>
    <a:masterClrMapping/>
  </p:clrMapOvr>
</p:sld>
</file>

<file path=ppt/theme/theme1.xml><?xml version="1.0" encoding="utf-8"?>
<a:theme xmlns:a="http://schemas.openxmlformats.org/drawingml/2006/main" name="3_RISE">
  <a:themeElements>
    <a:clrScheme name="RIS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8B94"/>
      </a:accent1>
      <a:accent2>
        <a:srgbClr val="DF2351"/>
      </a:accent2>
      <a:accent3>
        <a:srgbClr val="FFE200"/>
      </a:accent3>
      <a:accent4>
        <a:srgbClr val="E6F2EC"/>
      </a:accent4>
      <a:accent5>
        <a:srgbClr val="FBE2D8"/>
      </a:accent5>
      <a:accent6>
        <a:srgbClr val="FFF5D4"/>
      </a:accent6>
      <a:hlink>
        <a:srgbClr val="000000"/>
      </a:hlink>
      <a:folHlink>
        <a:srgbClr val="000000"/>
      </a:folHlink>
    </a:clrScheme>
    <a:fontScheme name="RISE">
      <a:majorFont>
        <a:latin typeface="Code Pro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Lato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ön">
  <a:themeElements>
    <a:clrScheme name="Hudiksval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C24"/>
      </a:accent1>
      <a:accent2>
        <a:srgbClr val="66B32D"/>
      </a:accent2>
      <a:accent3>
        <a:srgbClr val="0279CA"/>
      </a:accent3>
      <a:accent4>
        <a:srgbClr val="122068"/>
      </a:accent4>
      <a:accent5>
        <a:srgbClr val="C498C4"/>
      </a:accent5>
      <a:accent6>
        <a:srgbClr val="C7E2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31C99DAE56CA408B0CFD4190B27E0B" ma:contentTypeVersion="10" ma:contentTypeDescription="Skapa ett nytt dokument." ma:contentTypeScope="" ma:versionID="4116cbbc56e536a7a95f1f8c02b0d72a">
  <xsd:schema xmlns:xsd="http://www.w3.org/2001/XMLSchema" xmlns:xs="http://www.w3.org/2001/XMLSchema" xmlns:p="http://schemas.microsoft.com/office/2006/metadata/properties" xmlns:ns2="86da3357-7811-4bea-bee5-a2214eafee0d" targetNamespace="http://schemas.microsoft.com/office/2006/metadata/properties" ma:root="true" ma:fieldsID="7e08e6b35337901f39d8bff50a0ba414" ns2:_="">
    <xsd:import namespace="86da3357-7811-4bea-bee5-a2214eafee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a3357-7811-4bea-bee5-a2214eafe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FCCC72-FE95-4540-B776-0D45CE3EFDE7}">
  <ds:schemaRefs>
    <ds:schemaRef ds:uri="http://schemas.microsoft.com/office/2006/metadata/properties"/>
    <ds:schemaRef ds:uri="http://schemas.microsoft.com/office/2006/documentManagement/types"/>
    <ds:schemaRef ds:uri="86da3357-7811-4bea-bee5-a2214eafee0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BEDCAE-21A8-4CB1-8F85-D066FEB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a3357-7811-4bea-bee5-a2214eafe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A553B-ED5E-4570-8B3A-0B6CDEDF0B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1252</Words>
  <Application>Microsoft Office PowerPoint</Application>
  <PresentationFormat>Bredbild</PresentationFormat>
  <Paragraphs>172</Paragraphs>
  <Slides>20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Code Pro Bold</vt:lpstr>
      <vt:lpstr>Garamond</vt:lpstr>
      <vt:lpstr>ITC Franklin Gothic Std Book</vt:lpstr>
      <vt:lpstr>Lato Regular</vt:lpstr>
      <vt:lpstr>Roboto Mono</vt:lpstr>
      <vt:lpstr>Wingdings</vt:lpstr>
      <vt:lpstr>3_RISE</vt:lpstr>
      <vt:lpstr>Grön</vt:lpstr>
      <vt:lpstr>6_Office-tema</vt:lpstr>
      <vt:lpstr>Dagordning</vt:lpstr>
      <vt:lpstr>PowerPoint-presentation</vt:lpstr>
      <vt:lpstr>Vad ska planen innehålla</vt:lpstr>
      <vt:lpstr>24 oktober</vt:lpstr>
      <vt:lpstr>24 oktober</vt:lpstr>
      <vt:lpstr>24 oktober</vt:lpstr>
      <vt:lpstr>24 oktober</vt:lpstr>
      <vt:lpstr>24 oktober</vt:lpstr>
      <vt:lpstr>Dagens avloppssystem</vt:lpstr>
      <vt:lpstr>Framtidens avloppssystem ?</vt:lpstr>
      <vt:lpstr>Slam från enskilda avlopp 2018</vt:lpstr>
      <vt:lpstr>Slam från enskilda avlopp</vt:lpstr>
      <vt:lpstr>Slam från enskilda avlopp</vt:lpstr>
      <vt:lpstr>Slam från enskilda avlopp</vt:lpstr>
      <vt:lpstr>Naturvårdsverkets kompletterande vägledning – spillfett och fett från slamavskiljare</vt:lpstr>
      <vt:lpstr>Mark- och miljödomstolen 2018-11-20</vt:lpstr>
      <vt:lpstr>Kommunal avfallsplan</vt:lpstr>
      <vt:lpstr>Kommunal VA plan</vt:lpstr>
      <vt:lpstr>Kommunal avfallsplan kontra VA plan</vt:lpstr>
      <vt:lpstr>Grupparbete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Dagordning</dc:title>
  <dc:creator>Pär Johansson</dc:creator>
  <cp:lastModifiedBy>Söderhielm, Anna Carin</cp:lastModifiedBy>
  <cp:revision>2</cp:revision>
  <dcterms:created xsi:type="dcterms:W3CDTF">2020-02-17T15:12:52Z</dcterms:created>
  <dcterms:modified xsi:type="dcterms:W3CDTF">2020-02-27T10:00:18Z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0x010100AA31C99DAE56CA408B0CFD4190B27E0B</vt:lpwstr>
  </property>
</Properties>
</file>