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C41C74-A817-45D8-97AE-2B34FF796C4A}" v="2" dt="2020-02-27T10:06:07.2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357" autoAdjust="0"/>
  </p:normalViewPr>
  <p:slideViewPr>
    <p:cSldViewPr>
      <p:cViewPr varScale="1">
        <p:scale>
          <a:sx n="114" d="100"/>
          <a:sy n="114" d="100"/>
        </p:scale>
        <p:origin x="300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B8665-34DA-412F-9C2F-0C1C6FD6B4C1}" type="datetimeFigureOut">
              <a:rPr lang="sv-SE" smtClean="0"/>
              <a:t>2020-02-27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B00A5-DBCC-4242-A80C-FAEC95440F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4326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1785927"/>
            <a:ext cx="10363200" cy="147002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50043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6000" y="540000"/>
            <a:ext cx="10980000" cy="1080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6000" y="1692000"/>
            <a:ext cx="10980000" cy="40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084" y="3500439"/>
            <a:ext cx="1036320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63084" y="2000252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6000" y="540000"/>
            <a:ext cx="10980000" cy="1080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4544" y="1692000"/>
            <a:ext cx="5472000" cy="4032000"/>
          </a:xfrm>
        </p:spPr>
        <p:txBody>
          <a:bodyPr/>
          <a:lstStyle>
            <a:lvl1pPr>
              <a:defRPr sz="2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10402" y="1692000"/>
            <a:ext cx="5472000" cy="4032000"/>
          </a:xfrm>
        </p:spPr>
        <p:txBody>
          <a:bodyPr/>
          <a:lstStyle>
            <a:lvl1pPr>
              <a:defRPr sz="2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1461" y="1692000"/>
            <a:ext cx="5472000" cy="684000"/>
          </a:xfrm>
        </p:spPr>
        <p:txBody>
          <a:bodyPr anchor="b">
            <a:noAutofit/>
          </a:bodyPr>
          <a:lstStyle>
            <a:lvl1pPr marL="0" indent="0">
              <a:buNone/>
              <a:defRPr sz="23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1461" y="2376000"/>
            <a:ext cx="5472000" cy="3348000"/>
          </a:xfrm>
        </p:spPr>
        <p:txBody>
          <a:bodyPr/>
          <a:lstStyle>
            <a:lvl1pPr>
              <a:defRPr sz="23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08001" y="1692000"/>
            <a:ext cx="5472000" cy="684000"/>
          </a:xfrm>
        </p:spPr>
        <p:txBody>
          <a:bodyPr anchor="b">
            <a:noAutofit/>
          </a:bodyPr>
          <a:lstStyle>
            <a:lvl1pPr marL="0" indent="0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08000" y="2376000"/>
            <a:ext cx="5472000" cy="3319200"/>
          </a:xfrm>
        </p:spPr>
        <p:txBody>
          <a:bodyPr/>
          <a:lstStyle>
            <a:lvl1pPr>
              <a:defRPr sz="23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1" y="857232"/>
            <a:ext cx="4011084" cy="93318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33" y="857233"/>
            <a:ext cx="6815667" cy="4929221"/>
          </a:xfrm>
        </p:spPr>
        <p:txBody>
          <a:bodyPr/>
          <a:lstStyle>
            <a:lvl1pPr>
              <a:defRPr sz="23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1" y="1790420"/>
            <a:ext cx="4011084" cy="399603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06000" y="540000"/>
            <a:ext cx="10980000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6000" y="1692000"/>
            <a:ext cx="10980000" cy="403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8" name="Picture 1"/>
          <p:cNvPicPr>
            <a:picLocks noChangeAspect="1" noChangeArrowheads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1" y="6500835"/>
            <a:ext cx="12192000" cy="397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Bildobjekt 6" descr="En bild som visar clipart&#10;&#10;Automatiskt genererad beskrivning">
            <a:extLst>
              <a:ext uri="{FF2B5EF4-FFF2-40B4-BE49-F238E27FC236}">
                <a16:creationId xmlns:a16="http://schemas.microsoft.com/office/drawing/2014/main" id="{FB864896-0CA0-455D-93C2-C34DD8BD2084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96" y="5733256"/>
            <a:ext cx="1656000" cy="6174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F4EAC276-ADBB-4AC5-B7FF-A0E867D73F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b="1" dirty="0">
                <a:solidFill>
                  <a:schemeClr val="tx2"/>
                </a:solidFill>
              </a:rPr>
              <a:t>Slamseminarium 19 feb 2020</a:t>
            </a:r>
          </a:p>
        </p:txBody>
      </p:sp>
    </p:spTree>
    <p:extLst>
      <p:ext uri="{BB962C8B-B14F-4D97-AF65-F5344CB8AC3E}">
        <p14:creationId xmlns:p14="http://schemas.microsoft.com/office/powerpoint/2010/main" val="516243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C4BDA71E-A48D-4A93-9721-A3CC7AA765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8368" y="1009263"/>
            <a:ext cx="2438400" cy="46863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4A398C0C-0D2F-498E-8205-8E35BB8AB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Gästrike Vatten - Slamhantering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251345-EA00-45D6-A659-38D64C89E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000" y="1692000"/>
            <a:ext cx="8874376" cy="4032000"/>
          </a:xfrm>
        </p:spPr>
        <p:txBody>
          <a:bodyPr>
            <a:normAutofit/>
          </a:bodyPr>
          <a:lstStyle/>
          <a:p>
            <a:r>
              <a:rPr lang="sv-SE" sz="3000" dirty="0">
                <a:solidFill>
                  <a:srgbClr val="0070C0"/>
                </a:solidFill>
              </a:rPr>
              <a:t>22 avloppsreningsverk fördelat på 5 kommuner.</a:t>
            </a:r>
          </a:p>
          <a:p>
            <a:r>
              <a:rPr lang="sv-SE" sz="3000" dirty="0">
                <a:solidFill>
                  <a:srgbClr val="0070C0"/>
                </a:solidFill>
              </a:rPr>
              <a:t>Totalt ca 11 000 ton avvattnat slam per år.</a:t>
            </a:r>
          </a:p>
          <a:p>
            <a:r>
              <a:rPr lang="sv-SE" sz="3000" dirty="0">
                <a:solidFill>
                  <a:srgbClr val="0070C0"/>
                </a:solidFill>
              </a:rPr>
              <a:t>Avvattnat slam komposteras och används som anläggningsjord vid deponitäckningen. </a:t>
            </a:r>
          </a:p>
          <a:p>
            <a:r>
              <a:rPr lang="sv-SE" sz="3000" dirty="0" err="1">
                <a:solidFill>
                  <a:srgbClr val="0070C0"/>
                </a:solidFill>
              </a:rPr>
              <a:t>Duvbacken</a:t>
            </a:r>
            <a:r>
              <a:rPr lang="sv-SE" sz="3000" dirty="0">
                <a:solidFill>
                  <a:srgbClr val="0070C0"/>
                </a:solidFill>
              </a:rPr>
              <a:t>, Gävle</a:t>
            </a:r>
          </a:p>
          <a:p>
            <a:pPr lvl="1"/>
            <a:r>
              <a:rPr lang="sv-SE" dirty="0">
                <a:solidFill>
                  <a:srgbClr val="0070C0"/>
                </a:solidFill>
              </a:rPr>
              <a:t>6000ton avvattnat slam.</a:t>
            </a:r>
          </a:p>
          <a:p>
            <a:pPr lvl="1"/>
            <a:r>
              <a:rPr lang="sv-SE" dirty="0">
                <a:solidFill>
                  <a:srgbClr val="0070C0"/>
                </a:solidFill>
              </a:rPr>
              <a:t>Omfattas av fosforåterföringskravet enligt regeringsutredningens förslag.</a:t>
            </a:r>
          </a:p>
        </p:txBody>
      </p:sp>
    </p:spTree>
    <p:extLst>
      <p:ext uri="{BB962C8B-B14F-4D97-AF65-F5344CB8AC3E}">
        <p14:creationId xmlns:p14="http://schemas.microsoft.com/office/powerpoint/2010/main" val="138659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795269-C6C8-4E81-9BCA-5E2C99582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Pågående/Kommande slamutredningar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2432721-520F-4704-923C-D76C73E4C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000" y="1692000"/>
            <a:ext cx="10980000" cy="4257280"/>
          </a:xfrm>
        </p:spPr>
        <p:txBody>
          <a:bodyPr>
            <a:normAutofit fontScale="47500" lnSpcReduction="20000"/>
          </a:bodyPr>
          <a:lstStyle/>
          <a:p>
            <a:r>
              <a:rPr lang="sv-SE" dirty="0">
                <a:solidFill>
                  <a:srgbClr val="0070C0"/>
                </a:solidFill>
              </a:rPr>
              <a:t>Slamspridningsförbud och fosforutvinning – LCA för olika teknikkedjor</a:t>
            </a:r>
          </a:p>
          <a:p>
            <a:pPr lvl="1"/>
            <a:r>
              <a:rPr lang="sv-SE" dirty="0">
                <a:solidFill>
                  <a:srgbClr val="0070C0"/>
                </a:solidFill>
              </a:rPr>
              <a:t>IVL + 8 VA-organisationer</a:t>
            </a:r>
          </a:p>
          <a:p>
            <a:pPr lvl="1"/>
            <a:r>
              <a:rPr lang="sv-SE" dirty="0">
                <a:solidFill>
                  <a:srgbClr val="0070C0"/>
                </a:solidFill>
              </a:rPr>
              <a:t>Initialt 5 olika teknikkedjor jmf med unikt </a:t>
            </a:r>
            <a:r>
              <a:rPr lang="sv-SE" dirty="0" err="1">
                <a:solidFill>
                  <a:srgbClr val="0070C0"/>
                </a:solidFill>
              </a:rPr>
              <a:t>basfall</a:t>
            </a:r>
            <a:r>
              <a:rPr lang="sv-SE" dirty="0">
                <a:solidFill>
                  <a:srgbClr val="0070C0"/>
                </a:solidFill>
              </a:rPr>
              <a:t> (</a:t>
            </a:r>
            <a:r>
              <a:rPr lang="sv-SE" dirty="0" err="1">
                <a:solidFill>
                  <a:srgbClr val="0070C0"/>
                </a:solidFill>
              </a:rPr>
              <a:t>Duvbacken</a:t>
            </a:r>
            <a:r>
              <a:rPr lang="sv-SE" dirty="0">
                <a:solidFill>
                  <a:srgbClr val="0070C0"/>
                </a:solidFill>
              </a:rPr>
              <a:t>)</a:t>
            </a:r>
          </a:p>
          <a:p>
            <a:pPr lvl="1"/>
            <a:r>
              <a:rPr lang="sv-SE" dirty="0">
                <a:solidFill>
                  <a:srgbClr val="0070C0"/>
                </a:solidFill>
              </a:rPr>
              <a:t>Slutrapporteras Q1, 2020</a:t>
            </a:r>
          </a:p>
          <a:p>
            <a:pPr lvl="1"/>
            <a:endParaRPr lang="sv-SE" dirty="0">
              <a:solidFill>
                <a:srgbClr val="0070C0"/>
              </a:solidFill>
            </a:endParaRPr>
          </a:p>
          <a:p>
            <a:r>
              <a:rPr lang="sv-SE" dirty="0">
                <a:solidFill>
                  <a:srgbClr val="0070C0"/>
                </a:solidFill>
              </a:rPr>
              <a:t>Inventering av volymreducerande tekniker</a:t>
            </a:r>
          </a:p>
          <a:p>
            <a:pPr lvl="1"/>
            <a:r>
              <a:rPr lang="sv-SE" dirty="0">
                <a:solidFill>
                  <a:srgbClr val="0070C0"/>
                </a:solidFill>
              </a:rPr>
              <a:t>Torkning, pyrolys och HTC. </a:t>
            </a:r>
          </a:p>
          <a:p>
            <a:pPr lvl="1"/>
            <a:r>
              <a:rPr lang="sv-SE" dirty="0">
                <a:solidFill>
                  <a:srgbClr val="0070C0"/>
                </a:solidFill>
              </a:rPr>
              <a:t>Möjliggöra för mer flexibel slamhantering.</a:t>
            </a:r>
          </a:p>
          <a:p>
            <a:pPr lvl="1"/>
            <a:r>
              <a:rPr lang="sv-SE" dirty="0">
                <a:solidFill>
                  <a:srgbClr val="0070C0"/>
                </a:solidFill>
              </a:rPr>
              <a:t>Samarbete med andra VA-bolag med ledning av MSVA.</a:t>
            </a:r>
          </a:p>
          <a:p>
            <a:pPr marL="457200" lvl="1" indent="0">
              <a:buNone/>
            </a:pPr>
            <a:endParaRPr lang="sv-SE" dirty="0">
              <a:solidFill>
                <a:srgbClr val="0070C0"/>
              </a:solidFill>
            </a:endParaRPr>
          </a:p>
          <a:p>
            <a:r>
              <a:rPr lang="sv-SE" dirty="0">
                <a:solidFill>
                  <a:srgbClr val="0070C0"/>
                </a:solidFill>
              </a:rPr>
              <a:t>HTC-anläggning i Norrsundet, Norrsundet Slamförädling AB</a:t>
            </a:r>
          </a:p>
          <a:p>
            <a:pPr lvl="1"/>
            <a:r>
              <a:rPr lang="sv-SE" dirty="0">
                <a:solidFill>
                  <a:srgbClr val="0070C0"/>
                </a:solidFill>
              </a:rPr>
              <a:t>Förädling till </a:t>
            </a:r>
            <a:r>
              <a:rPr lang="sv-SE" dirty="0" err="1">
                <a:solidFill>
                  <a:srgbClr val="0070C0"/>
                </a:solidFill>
              </a:rPr>
              <a:t>biokol</a:t>
            </a:r>
            <a:r>
              <a:rPr lang="sv-SE" dirty="0">
                <a:solidFill>
                  <a:srgbClr val="0070C0"/>
                </a:solidFill>
              </a:rPr>
              <a:t> samt utvinning av fosfor.</a:t>
            </a:r>
          </a:p>
          <a:p>
            <a:pPr lvl="1"/>
            <a:r>
              <a:rPr lang="sv-SE" dirty="0">
                <a:solidFill>
                  <a:srgbClr val="0070C0"/>
                </a:solidFill>
              </a:rPr>
              <a:t>Pilotanläggning för test på skogsindustrins slam samt avloppsslam.</a:t>
            </a:r>
          </a:p>
          <a:p>
            <a:pPr lvl="1"/>
            <a:r>
              <a:rPr lang="sv-SE" dirty="0">
                <a:solidFill>
                  <a:srgbClr val="0070C0"/>
                </a:solidFill>
              </a:rPr>
              <a:t>Planerar storskalig anläggning 300 000 pe.</a:t>
            </a:r>
          </a:p>
          <a:p>
            <a:pPr marL="457200" lvl="1" indent="0">
              <a:buNone/>
            </a:pPr>
            <a:endParaRPr lang="sv-SE" dirty="0">
              <a:solidFill>
                <a:srgbClr val="0070C0"/>
              </a:solidFill>
            </a:endParaRPr>
          </a:p>
          <a:p>
            <a:r>
              <a:rPr lang="sv-SE" dirty="0">
                <a:solidFill>
                  <a:srgbClr val="0070C0"/>
                </a:solidFill>
              </a:rPr>
              <a:t>Nytt </a:t>
            </a:r>
            <a:r>
              <a:rPr lang="sv-SE" dirty="0" err="1">
                <a:solidFill>
                  <a:srgbClr val="0070C0"/>
                </a:solidFill>
              </a:rPr>
              <a:t>Duvbacken</a:t>
            </a:r>
            <a:endParaRPr lang="sv-SE" dirty="0">
              <a:solidFill>
                <a:srgbClr val="0070C0"/>
              </a:solidFill>
            </a:endParaRPr>
          </a:p>
          <a:p>
            <a:pPr lvl="1"/>
            <a:r>
              <a:rPr lang="sv-SE" dirty="0">
                <a:solidFill>
                  <a:srgbClr val="0070C0"/>
                </a:solidFill>
              </a:rPr>
              <a:t>Planeras stå färdigt 2027.</a:t>
            </a:r>
          </a:p>
          <a:p>
            <a:pPr lvl="1"/>
            <a:r>
              <a:rPr lang="sv-SE" dirty="0">
                <a:solidFill>
                  <a:srgbClr val="0070C0"/>
                </a:solidFill>
              </a:rPr>
              <a:t>Slamhanteringen ska kunna möta nya krav.</a:t>
            </a:r>
          </a:p>
          <a:p>
            <a:pPr lvl="1"/>
            <a:r>
              <a:rPr lang="sv-SE" dirty="0">
                <a:solidFill>
                  <a:srgbClr val="0070C0"/>
                </a:solidFill>
              </a:rPr>
              <a:t>Resterande slammängder från andra avloppsreningsverk behöver också kunna hanteras parallellt med projektet.</a:t>
            </a:r>
          </a:p>
          <a:p>
            <a:pPr marL="0" indent="0" algn="ctr">
              <a:buNone/>
            </a:pPr>
            <a:endParaRPr lang="sv-SE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sv-SE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sv-SE" sz="3800" b="1" dirty="0">
                <a:solidFill>
                  <a:srgbClr val="0070C0"/>
                </a:solidFill>
              </a:rPr>
              <a:t>Viktigt med samverkan mellan organisationer som hanterar avloppsslam.</a:t>
            </a:r>
          </a:p>
        </p:txBody>
      </p:sp>
    </p:spTree>
    <p:extLst>
      <p:ext uri="{BB962C8B-B14F-4D97-AF65-F5344CB8AC3E}">
        <p14:creationId xmlns:p14="http://schemas.microsoft.com/office/powerpoint/2010/main" val="1235038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Gästrike Vatten">
      <a:dk1>
        <a:sysClr val="windowText" lastClr="000000"/>
      </a:dk1>
      <a:lt1>
        <a:sysClr val="window" lastClr="FFFFFF"/>
      </a:lt1>
      <a:dk2>
        <a:srgbClr val="00355F"/>
      </a:dk2>
      <a:lt2>
        <a:srgbClr val="EEECE1"/>
      </a:lt2>
      <a:accent1>
        <a:srgbClr val="426E95"/>
      </a:accent1>
      <a:accent2>
        <a:srgbClr val="EF3E42"/>
      </a:accent2>
      <a:accent3>
        <a:srgbClr val="A0CE67"/>
      </a:accent3>
      <a:accent4>
        <a:srgbClr val="C41188"/>
      </a:accent4>
      <a:accent5>
        <a:srgbClr val="7593B4"/>
      </a:accent5>
      <a:accent6>
        <a:srgbClr val="FDBB30"/>
      </a:accent6>
      <a:hlink>
        <a:srgbClr val="0000FF"/>
      </a:hlink>
      <a:folHlink>
        <a:srgbClr val="C4118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VAB (16-9).potx" id="{71FE19ED-6272-4F19-9396-169B4E18ED0E}" vid="{58BD0C06-2775-4C7B-8B58-06E6AAFB1D2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A31C99DAE56CA408B0CFD4190B27E0B" ma:contentTypeVersion="10" ma:contentTypeDescription="Skapa ett nytt dokument." ma:contentTypeScope="" ma:versionID="4116cbbc56e536a7a95f1f8c02b0d72a">
  <xsd:schema xmlns:xsd="http://www.w3.org/2001/XMLSchema" xmlns:xs="http://www.w3.org/2001/XMLSchema" xmlns:p="http://schemas.microsoft.com/office/2006/metadata/properties" xmlns:ns2="86da3357-7811-4bea-bee5-a2214eafee0d" targetNamespace="http://schemas.microsoft.com/office/2006/metadata/properties" ma:root="true" ma:fieldsID="7e08e6b35337901f39d8bff50a0ba414" ns2:_="">
    <xsd:import namespace="86da3357-7811-4bea-bee5-a2214eafee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da3357-7811-4bea-bee5-a2214eafee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D40244-553B-476F-B2F8-F2202882A02D}">
  <ds:schemaRefs>
    <ds:schemaRef ds:uri="http://purl.org/dc/elements/1.1/"/>
    <ds:schemaRef ds:uri="http://schemas.microsoft.com/office/2006/metadata/properties"/>
    <ds:schemaRef ds:uri="86da3357-7811-4bea-bee5-a2214eafee0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AB86D9E-9072-4B47-9A26-BA0941AA4D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B6BE714-A035-4D75-9342-8604DA8354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da3357-7811-4bea-bee5-a2214eafee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GVAB (16-9)</Template>
  <TotalTime>0</TotalTime>
  <Words>172</Words>
  <Application>Microsoft Office PowerPoint</Application>
  <PresentationFormat>Bredbild</PresentationFormat>
  <Paragraphs>31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Office-tema</vt:lpstr>
      <vt:lpstr>Slamseminarium 19 feb 2020</vt:lpstr>
      <vt:lpstr>Gästrike Vatten - Slamhantering</vt:lpstr>
      <vt:lpstr>Pågående/Kommande slamutredningar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2019-02-05T05:53:17Z</dcterms:created>
  <dcterms:modified xsi:type="dcterms:W3CDTF">2020-02-27T10:06:07Z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0x010100AA31C99DAE56CA408B0CFD4190B27E0B</vt:lpwstr>
  </property>
</Properties>
</file>